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30"/>
  </p:notesMasterIdLst>
  <p:sldIdLst>
    <p:sldId id="433" r:id="rId6"/>
    <p:sldId id="410" r:id="rId7"/>
    <p:sldId id="411" r:id="rId8"/>
    <p:sldId id="412" r:id="rId9"/>
    <p:sldId id="413" r:id="rId10"/>
    <p:sldId id="420" r:id="rId11"/>
    <p:sldId id="414" r:id="rId12"/>
    <p:sldId id="415" r:id="rId13"/>
    <p:sldId id="416" r:id="rId14"/>
    <p:sldId id="417" r:id="rId15"/>
    <p:sldId id="418" r:id="rId16"/>
    <p:sldId id="419" r:id="rId17"/>
    <p:sldId id="421" r:id="rId18"/>
    <p:sldId id="422" r:id="rId19"/>
    <p:sldId id="423" r:id="rId20"/>
    <p:sldId id="424" r:id="rId21"/>
    <p:sldId id="425" r:id="rId22"/>
    <p:sldId id="426" r:id="rId23"/>
    <p:sldId id="427" r:id="rId24"/>
    <p:sldId id="428" r:id="rId25"/>
    <p:sldId id="429" r:id="rId26"/>
    <p:sldId id="430" r:id="rId27"/>
    <p:sldId id="431" r:id="rId28"/>
    <p:sldId id="432" r:id="rId29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3" d="100"/>
          <a:sy n="73" d="100"/>
        </p:scale>
        <p:origin x="1146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 w="19050"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24C-4CDC-BCC5-086316EF13B3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24C-4CDC-BCC5-086316EF13B3}"/>
              </c:ext>
            </c:extLst>
          </c:dPt>
          <c:dPt>
            <c:idx val="2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024C-4CDC-BCC5-086316EF13B3}"/>
              </c:ext>
            </c:extLst>
          </c:dPt>
          <c:dPt>
            <c:idx val="3"/>
            <c:bubble3D val="0"/>
            <c:spPr>
              <a:solidFill>
                <a:schemeClr val="bg1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024C-4CDC-BCC5-086316EF13B3}"/>
              </c:ext>
            </c:extLst>
          </c:dPt>
          <c:dPt>
            <c:idx val="4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024C-4CDC-BCC5-086316EF13B3}"/>
              </c:ext>
            </c:extLst>
          </c:dPt>
          <c:dPt>
            <c:idx val="5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024C-4CDC-BCC5-086316EF13B3}"/>
              </c:ext>
            </c:extLst>
          </c:dPt>
          <c:dPt>
            <c:idx val="6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024C-4CDC-BCC5-086316EF13B3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024C-4CDC-BCC5-086316EF13B3}"/>
              </c:ext>
            </c:extLst>
          </c:dPt>
          <c:dPt>
            <c:idx val="8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1-024C-4CDC-BCC5-086316EF13B3}"/>
              </c:ext>
            </c:extLst>
          </c:dPt>
          <c:dPt>
            <c:idx val="9"/>
            <c:bubble3D val="0"/>
            <c:spPr>
              <a:solidFill>
                <a:schemeClr val="accent2">
                  <a:lumMod val="60000"/>
                  <a:lumOff val="40000"/>
                </a:schemeClr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13-024C-4CDC-BCC5-086316EF13B3}"/>
              </c:ext>
            </c:extLst>
          </c:dPt>
          <c:cat>
            <c:strRef>
              <c:f>Sheet1!$A$2:$A$11</c:f>
              <c:strCache>
                <c:ptCount val="5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  <c:pt idx="4">
                  <c:v>5th</c:v>
                </c:pt>
              </c:strCache>
            </c:strRef>
          </c:cat>
          <c:val>
            <c:numRef>
              <c:f>Sheet1!$B$2:$B$11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024C-4CDC-BCC5-086316EF13B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13/01/2021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6875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30087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178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2489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89729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05954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1449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7073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81093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935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3385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9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928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2705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487885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7415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91471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77500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3172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8772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2790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4725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0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19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6.png"/><Relationship Id="rId5" Type="http://schemas.openxmlformats.org/officeDocument/2006/relationships/image" Target="../media/image15.png"/><Relationship Id="rId10" Type="http://schemas.openxmlformats.org/officeDocument/2006/relationships/image" Target="../media/image5.png"/><Relationship Id="rId4" Type="http://schemas.openxmlformats.org/officeDocument/2006/relationships/image" Target="../media/image14.png"/><Relationship Id="rId9" Type="http://schemas.openxmlformats.org/officeDocument/2006/relationships/image" Target="../media/image4.png"/><Relationship Id="rId1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3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image" Target="../media/image35.png"/><Relationship Id="rId7" Type="http://schemas.openxmlformats.org/officeDocument/2006/relationships/image" Target="../media/image40.png"/><Relationship Id="rId12" Type="http://schemas.openxmlformats.org/officeDocument/2006/relationships/image" Target="../media/image5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image" Target="../media/image49.png"/><Relationship Id="rId5" Type="http://schemas.openxmlformats.org/officeDocument/2006/relationships/image" Target="../media/image38.png"/><Relationship Id="rId10" Type="http://schemas.openxmlformats.org/officeDocument/2006/relationships/image" Target="../media/image48.png"/><Relationship Id="rId4" Type="http://schemas.openxmlformats.org/officeDocument/2006/relationships/image" Target="../media/image36.png"/><Relationship Id="rId9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Class 6,</a:t>
            </a:r>
            <a:br>
              <a:rPr lang="en-GB" dirty="0" smtClean="0"/>
            </a:br>
            <a:r>
              <a:rPr lang="en-GB" dirty="0" smtClean="0"/>
              <a:t>Please choose 4 or 5 problems a day to solve.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Make sure to read the problem fully and give detailed explanations where needed.</a:t>
            </a:r>
          </a:p>
          <a:p>
            <a:r>
              <a:rPr lang="en-GB" dirty="0" smtClean="0"/>
              <a:t>Lots of the problems have a place value grid at the side of each screen to assist you if you need it.</a:t>
            </a:r>
          </a:p>
          <a:p>
            <a:r>
              <a:rPr lang="en-GB" dirty="0" smtClean="0"/>
              <a:t>Thank you!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BAC8EC-B437-49E7-9790-CFA1DD0E61BE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6008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3850979" y="1351128"/>
            <a:ext cx="4446860" cy="1576729"/>
          </a:xfrm>
          <a:prstGeom prst="wedgeRoundRectCallout">
            <a:avLst>
              <a:gd name="adj1" fmla="val -54623"/>
              <a:gd name="adj2" fmla="val 66417"/>
              <a:gd name="adj3" fmla="val 16667"/>
            </a:avLst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Calibri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Calibri"/>
              </a:rPr>
              <a:t>more decimal places a number has, the smaller the number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Calibri"/>
              </a:rPr>
              <a:t>is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Calibri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23" y="2335608"/>
            <a:ext cx="1653689" cy="12037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7" y="6034392"/>
            <a:ext cx="872391" cy="8509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7" y="5192196"/>
            <a:ext cx="872391" cy="85090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7" y="4423722"/>
            <a:ext cx="872391" cy="8509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8" y="3525507"/>
            <a:ext cx="872391" cy="85090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7499" y="2759068"/>
            <a:ext cx="872391" cy="85090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114630"/>
              </p:ext>
            </p:extLst>
          </p:nvPr>
        </p:nvGraphicFramePr>
        <p:xfrm>
          <a:off x="10067497" y="474218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Thousandths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5" name="Oval 14"/>
          <p:cNvSpPr/>
          <p:nvPr/>
        </p:nvSpPr>
        <p:spPr>
          <a:xfrm>
            <a:off x="13505232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507" y="1972036"/>
            <a:ext cx="863381" cy="84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 that 3.24 can be written as 2 ones, 13 tenths and 4 hundredths.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 </a:t>
            </a: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1200" dirty="0">
                <a:solidFill>
                  <a:prstClr val="black"/>
                </a:solidFill>
                <a:latin typeface="Gill Sans MT" panose="020B0502020104020203" pitchFamily="34" charset="0"/>
              </a:rPr>
              <a:t> 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partition 3.24 starting with 2 ones?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partition 3.24 starting with 1 one?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Think about exchanging between columns.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2" y="6034392"/>
            <a:ext cx="872391" cy="8509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2" y="5192196"/>
            <a:ext cx="872391" cy="8509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2" y="4423722"/>
            <a:ext cx="872391" cy="85090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3" y="3525507"/>
            <a:ext cx="872391" cy="85090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074" y="2759068"/>
            <a:ext cx="872391" cy="850904"/>
          </a:xfrm>
          <a:prstGeom prst="rect">
            <a:avLst/>
          </a:prstGeom>
        </p:spPr>
      </p:pic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4490999"/>
              </p:ext>
            </p:extLst>
          </p:nvPr>
        </p:nvGraphicFramePr>
        <p:xfrm>
          <a:off x="10225730" y="474218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Thousandths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2" name="Oval 11"/>
          <p:cNvSpPr/>
          <p:nvPr/>
        </p:nvSpPr>
        <p:spPr>
          <a:xfrm>
            <a:off x="13662392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507" y="1972036"/>
            <a:ext cx="863381" cy="842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57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Four children are thinking of four different numbers.</a:t>
            </a: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      3.454 	      4.445 	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4.345		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	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3.54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Teddy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: “My number has four hundredths.”</a:t>
            </a: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: “My number has the same amount of ones, tenths and hundredths.”</a:t>
            </a: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: “My number has less ones that tenths and hundredths.”</a:t>
            </a:r>
          </a:p>
          <a:p>
            <a:pPr lvl="0">
              <a:defRPr/>
            </a:pPr>
            <a:r>
              <a:rPr lang="en-GB" sz="2800" b="1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Jack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: “My number has 2 decimal places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.”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Match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number to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correct child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618718" y="2320455"/>
            <a:ext cx="1099675" cy="46333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632366" y="1474725"/>
            <a:ext cx="1099675" cy="46333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344021" y="1474724"/>
            <a:ext cx="1099675" cy="46333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342564" y="2320454"/>
            <a:ext cx="1099675" cy="46333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10107627" y="2444480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577163"/>
              </p:ext>
            </p:extLst>
          </p:nvPr>
        </p:nvGraphicFramePr>
        <p:xfrm>
          <a:off x="10107627" y="426059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Thousands</a:t>
                      </a:r>
                      <a:endParaRPr lang="en-GB" dirty="0"/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1" name="Oval 10"/>
          <p:cNvSpPr/>
          <p:nvPr/>
        </p:nvSpPr>
        <p:spPr>
          <a:xfrm>
            <a:off x="14705392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74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5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digit cards 0-9 create a number with up to 3 decimal places e.g. 3.451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Cover the number using counters on your </a:t>
            </a:r>
            <a:r>
              <a:rPr lang="en-GB" sz="2800" dirty="0" err="1">
                <a:solidFill>
                  <a:prstClr val="black"/>
                </a:solidFill>
                <a:latin typeface="Gill Sans MT" panose="020B0502020104020203" pitchFamily="34" charset="0"/>
              </a:rPr>
              <a:t>Gattegno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chart.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5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Explore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happens when you multiply your number by 10, then 100, then 1,000</a:t>
            </a: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patterns do you notice?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309" y="2156640"/>
            <a:ext cx="5166258" cy="2923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04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5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311" y="2238526"/>
            <a:ext cx="6800254" cy="3848375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8799927" y="2238526"/>
            <a:ext cx="368490" cy="368490"/>
          </a:xfrm>
          <a:prstGeom prst="ellipse">
            <a:avLst/>
          </a:prstGeom>
          <a:solidFill>
            <a:schemeClr val="accent1">
              <a:alpha val="30000"/>
            </a:schemeClr>
          </a:solidFill>
          <a:ln>
            <a:solidFill>
              <a:schemeClr val="accent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3335748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767200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198652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630104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61556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93009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24462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7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355914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8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787367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9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904295" y="804454"/>
            <a:ext cx="374893" cy="618708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 dirty="0">
                <a:solidFill>
                  <a:prstClr val="black"/>
                </a:solidFill>
                <a:latin typeface="Gill Sans MT" panose="020B0502020104020203" pitchFamily="34" charset="0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9513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Dora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thinking.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359" y="1577510"/>
            <a:ext cx="1773804" cy="2495354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4353231" y="1400407"/>
            <a:ext cx="3638550" cy="1410817"/>
          </a:xfrm>
          <a:prstGeom prst="wedgeRoundRectCallout">
            <a:avLst>
              <a:gd name="adj1" fmla="val -49066"/>
              <a:gd name="adj2" fmla="val 76928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you multiply by 100, you should add two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zeros.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3300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Using the following rules, how many ways can you make 70?</a:t>
            </a:r>
          </a:p>
          <a:p>
            <a:pPr lvl="0">
              <a:defRPr/>
            </a:pPr>
            <a:endParaRPr lang="en-GB" sz="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Use a number from column A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Use an operation from column B.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•	Use number from column C.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6986333"/>
                  </p:ext>
                </p:extLst>
              </p:nvPr>
            </p:nvGraphicFramePr>
            <p:xfrm>
              <a:off x="994349" y="3258995"/>
              <a:ext cx="7475385" cy="31089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709333">
                      <a:extLst>
                        <a:ext uri="{9D8B030D-6E8A-4147-A177-3AD203B41FA5}">
                          <a16:colId xmlns:a16="http://schemas.microsoft.com/office/drawing/2014/main" val="2371795215"/>
                        </a:ext>
                      </a:extLst>
                    </a:gridCol>
                    <a:gridCol w="1031670">
                      <a:extLst>
                        <a:ext uri="{9D8B030D-6E8A-4147-A177-3AD203B41FA5}">
                          <a16:colId xmlns:a16="http://schemas.microsoft.com/office/drawing/2014/main" val="837545452"/>
                        </a:ext>
                      </a:extLst>
                    </a:gridCol>
                    <a:gridCol w="1023582">
                      <a:extLst>
                        <a:ext uri="{9D8B030D-6E8A-4147-A177-3AD203B41FA5}">
                          <a16:colId xmlns:a16="http://schemas.microsoft.com/office/drawing/2014/main" val="1000399403"/>
                        </a:ext>
                      </a:extLst>
                    </a:gridCol>
                    <a:gridCol w="2710800">
                      <a:extLst>
                        <a:ext uri="{9D8B030D-6E8A-4147-A177-3AD203B41FA5}">
                          <a16:colId xmlns:a16="http://schemas.microsoft.com/office/drawing/2014/main" val="3348555234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A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B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C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89156396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rowSpan="5"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×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rowSpan="5"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GB" sz="28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÷</m:t>
                                </m:r>
                              </m:oMath>
                            </m:oMathPara>
                          </a14:m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122681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366216392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85388481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1933899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612898242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226986333"/>
                  </p:ext>
                </p:extLst>
              </p:nvPr>
            </p:nvGraphicFramePr>
            <p:xfrm>
              <a:off x="994349" y="3258995"/>
              <a:ext cx="7475385" cy="310896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709333">
                      <a:extLst>
                        <a:ext uri="{9D8B030D-6E8A-4147-A177-3AD203B41FA5}">
                          <a16:colId xmlns:a16="http://schemas.microsoft.com/office/drawing/2014/main" val="2371795215"/>
                        </a:ext>
                      </a:extLst>
                    </a:gridCol>
                    <a:gridCol w="1031670">
                      <a:extLst>
                        <a:ext uri="{9D8B030D-6E8A-4147-A177-3AD203B41FA5}">
                          <a16:colId xmlns:a16="http://schemas.microsoft.com/office/drawing/2014/main" val="837545452"/>
                        </a:ext>
                      </a:extLst>
                    </a:gridCol>
                    <a:gridCol w="1023582">
                      <a:extLst>
                        <a:ext uri="{9D8B030D-6E8A-4147-A177-3AD203B41FA5}">
                          <a16:colId xmlns:a16="http://schemas.microsoft.com/office/drawing/2014/main" val="1000399403"/>
                        </a:ext>
                      </a:extLst>
                    </a:gridCol>
                    <a:gridCol w="2710800">
                      <a:extLst>
                        <a:ext uri="{9D8B030D-6E8A-4147-A177-3AD203B41FA5}">
                          <a16:colId xmlns:a16="http://schemas.microsoft.com/office/drawing/2014/main" val="3348555234"/>
                        </a:ext>
                      </a:extLst>
                    </a:gridCol>
                  </a:tblGrid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A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gridSpan="2"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B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C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5">
                            <a:lumMod val="20000"/>
                            <a:lumOff val="8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4089156396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rowSpan="5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63905" t="-22300" r="-363905" b="-6573"/>
                          </a:stretch>
                        </a:blipFill>
                      </a:tcPr>
                    </a:tc>
                    <a:tc rowSpan="5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66071" t="-22300" r="-266071" b="-657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001226817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366216392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85388481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193389930"/>
                      </a:ext>
                    </a:extLst>
                  </a:tr>
                  <a:tr h="51816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7,000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 vMerge="1">
                      <a:txBody>
                        <a:bodyPr/>
                        <a:lstStyle/>
                        <a:p>
                          <a:endParaRPr lang="en-GB" dirty="0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612898242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162115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Can you find a path from 6 to 0.06?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cannot make diagonal moves.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there more than one way?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63231133"/>
                  </p:ext>
                </p:extLst>
              </p:nvPr>
            </p:nvGraphicFramePr>
            <p:xfrm>
              <a:off x="2432438" y="1839454"/>
              <a:ext cx="5184000" cy="3888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96000">
                      <a:extLst>
                        <a:ext uri="{9D8B030D-6E8A-4147-A177-3AD203B41FA5}">
                          <a16:colId xmlns:a16="http://schemas.microsoft.com/office/drawing/2014/main" val="2098109459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3259655537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3229028085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2746914910"/>
                        </a:ext>
                      </a:extLst>
                    </a:gridCol>
                  </a:tblGrid>
                  <a:tr h="972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2644485993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1828068711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extLst>
                      <a:ext uri="{0D108BD9-81ED-4DB2-BD59-A6C34878D82A}">
                        <a16:rowId xmlns:a16="http://schemas.microsoft.com/office/drawing/2014/main" val="3567994431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÷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1,000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100 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0.06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9722459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863231133"/>
                  </p:ext>
                </p:extLst>
              </p:nvPr>
            </p:nvGraphicFramePr>
            <p:xfrm>
              <a:off x="2432438" y="1839454"/>
              <a:ext cx="5184000" cy="38880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1296000">
                      <a:extLst>
                        <a:ext uri="{9D8B030D-6E8A-4147-A177-3AD203B41FA5}">
                          <a16:colId xmlns:a16="http://schemas.microsoft.com/office/drawing/2014/main" val="2098109459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3259655537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3229028085"/>
                        </a:ext>
                      </a:extLst>
                    </a:gridCol>
                    <a:gridCol w="1296000">
                      <a:extLst>
                        <a:ext uri="{9D8B030D-6E8A-4147-A177-3AD203B41FA5}">
                          <a16:colId xmlns:a16="http://schemas.microsoft.com/office/drawing/2014/main" val="2746914910"/>
                        </a:ext>
                      </a:extLst>
                    </a:gridCol>
                  </a:tblGrid>
                  <a:tr h="9720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939" t="-625" r="-200469" b="-3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1887" t="-625" r="-101415" b="-3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00469" t="-625" r="-939" b="-3006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644485993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939" t="-100625" r="-300469" b="-2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939" t="-100625" r="-200469" b="-2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1887" t="-100625" r="-101415" b="-20062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00469" t="-100625" r="-939" b="-200625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828068711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939" t="-201887" r="-300469" b="-1018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939" t="-201887" r="-200469" b="-1018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1887" t="-201887" r="-101415" b="-10188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300469" t="-201887" r="-939" b="-10188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567994431"/>
                      </a:ext>
                    </a:extLst>
                  </a:tr>
                  <a:tr h="9720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939" t="-300000" r="-300469" b="-1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100939" t="-300000" r="-200469" b="-1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blipFill>
                          <a:blip r:embed="rId3"/>
                          <a:stretch>
                            <a:fillRect l="-201887" t="-300000" r="-101415" b="-125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0.06</a:t>
                          </a:r>
                          <a:endParaRPr lang="en-GB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669722459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4689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Eva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4083" y="2603681"/>
            <a:ext cx="1739363" cy="2441213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3633412" y="1411941"/>
            <a:ext cx="4719018" cy="1875657"/>
          </a:xfrm>
          <a:prstGeom prst="wedgeRoundRectCallout">
            <a:avLst>
              <a:gd name="adj1" fmla="val -50950"/>
              <a:gd name="adj2" fmla="val 88809"/>
              <a:gd name="adj3" fmla="val 16667"/>
            </a:avLst>
          </a:prstGeom>
          <a:solidFill>
            <a:srgbClr val="FF0000">
              <a:alpha val="2000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When you divide by 10, 100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or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1,000 you just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take away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zeros or move the decimal point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67054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Whitney says,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687" y="2868200"/>
            <a:ext cx="1579880" cy="2229668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3865605" y="1213488"/>
            <a:ext cx="4705188" cy="2395182"/>
          </a:xfrm>
          <a:prstGeom prst="wedgeRoundRectCallout">
            <a:avLst>
              <a:gd name="adj1" fmla="val -55731"/>
              <a:gd name="adj2" fmla="val 67204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When you multiply a number with 2 decimal places by an integer, the answer will always have more than 2 decimal places.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8305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Fill in the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blanks.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4120" y="1551847"/>
            <a:ext cx="545910" cy="63567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3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24438" y="1551847"/>
            <a:ext cx="545910" cy="63567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41861" y="1551847"/>
            <a:ext cx="545910" cy="63567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5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41861" y="2329731"/>
            <a:ext cx="545910" cy="635675"/>
          </a:xfrm>
          <a:prstGeom prst="roundRect">
            <a:avLst/>
          </a:prstGeom>
          <a:solidFill>
            <a:srgbClr val="7030A0">
              <a:alpha val="20000"/>
            </a:srgbClr>
          </a:solidFill>
          <a:ln w="28575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954120" y="3233436"/>
            <a:ext cx="545910" cy="6356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024438" y="3233436"/>
            <a:ext cx="545910" cy="6356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3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41861" y="3233436"/>
            <a:ext cx="545910" cy="63567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8575">
            <a:solidFill>
              <a:schemeClr val="accent2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54120" y="3973098"/>
            <a:ext cx="545910" cy="63567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24438" y="3973098"/>
            <a:ext cx="545910" cy="63567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41861" y="3973098"/>
            <a:ext cx="545910" cy="635675"/>
          </a:xfrm>
          <a:prstGeom prst="roundRect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0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54120" y="4712760"/>
            <a:ext cx="545910" cy="6356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024438" y="4712760"/>
            <a:ext cx="545910" cy="6356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0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641861" y="4712760"/>
            <a:ext cx="545910" cy="6356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>
                <a:latin typeface="Gill Sans MT" panose="020B0502020104020203" pitchFamily="34" charset="0"/>
              </a:rPr>
              <a:t>0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954120" y="5615150"/>
            <a:ext cx="545910" cy="63567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24438" y="5615150"/>
            <a:ext cx="545910" cy="63567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641861" y="5615150"/>
            <a:ext cx="545910" cy="63567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36697" y="4711273"/>
            <a:ext cx="545910" cy="635675"/>
          </a:xfrm>
          <a:prstGeom prst="roundRect">
            <a:avLst/>
          </a:prstGeom>
          <a:solidFill>
            <a:srgbClr val="FF0000">
              <a:alpha val="20000"/>
            </a:srgbClr>
          </a:solidFill>
          <a:ln w="28575">
            <a:solidFill>
              <a:srgbClr val="FF0000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3200" dirty="0" smtClean="0">
                <a:latin typeface="Gill Sans MT" panose="020B0502020104020203" pitchFamily="34" charset="0"/>
              </a:rPr>
              <a:t>1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336697" y="5613663"/>
            <a:ext cx="545910" cy="63567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algn="ctr"/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500030" y="1113315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00030" y="2797271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04384" y="3513311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501487" y="4275895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488551" y="5185398"/>
            <a:ext cx="545910" cy="1064776"/>
          </a:xfrm>
          <a:prstGeom prst="roundRect">
            <a:avLst/>
          </a:prstGeom>
          <a:noFill/>
          <a:ln w="28575">
            <a:noFill/>
          </a:ln>
        </p:spPr>
        <p:txBody>
          <a:bodyPr wrap="square" rtlCol="0" anchor="ctr">
            <a:spAutoFit/>
          </a:bodyPr>
          <a:lstStyle/>
          <a:p>
            <a:pPr algn="ctr"/>
            <a:r>
              <a:rPr lang="en-GB" sz="6000" dirty="0" smtClean="0">
                <a:latin typeface="Gill Sans MT" panose="020B0502020104020203" pitchFamily="34" charset="0"/>
              </a:rPr>
              <a:t>.</a:t>
            </a:r>
            <a:endParaRPr lang="en-GB" sz="3200" dirty="0"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302397" y="2329731"/>
                <a:ext cx="545910" cy="635675"/>
              </a:xfrm>
              <a:prstGeom prst="roundRect">
                <a:avLst/>
              </a:prstGeom>
              <a:noFill/>
              <a:ln w="28575">
                <a:noFill/>
              </a:ln>
            </p:spPr>
            <p:txBody>
              <a:bodyPr wrap="square" rtlCol="0" anchor="ctr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02397" y="2329731"/>
                <a:ext cx="545910" cy="635675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4" name="Straight Connector 33"/>
          <p:cNvCxnSpPr/>
          <p:nvPr/>
        </p:nvCxnSpPr>
        <p:spPr>
          <a:xfrm flipH="1">
            <a:off x="3302397" y="3098042"/>
            <a:ext cx="2885374" cy="0"/>
          </a:xfrm>
          <a:prstGeom prst="line">
            <a:avLst/>
          </a:prstGeom>
          <a:ln w="349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3302397" y="5493106"/>
            <a:ext cx="2885374" cy="0"/>
          </a:xfrm>
          <a:prstGeom prst="line">
            <a:avLst/>
          </a:prstGeom>
          <a:ln w="3492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6" name="Picture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5679257"/>
            <a:ext cx="980555" cy="95640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4789821"/>
            <a:ext cx="980555" cy="95640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900385"/>
            <a:ext cx="980555" cy="95640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010949"/>
            <a:ext cx="980555" cy="95640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2121512"/>
            <a:ext cx="980555" cy="95640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1232075"/>
            <a:ext cx="980555" cy="956403"/>
          </a:xfrm>
          <a:prstGeom prst="rect">
            <a:avLst/>
          </a:prstGeom>
        </p:spPr>
      </p:pic>
      <p:graphicFrame>
        <p:nvGraphicFramePr>
          <p:cNvPr id="43" name="Table 4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8661244"/>
              </p:ext>
            </p:extLst>
          </p:nvPr>
        </p:nvGraphicFramePr>
        <p:xfrm>
          <a:off x="11011542" y="476075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Thousandths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4" name="Oval 43"/>
          <p:cNvSpPr/>
          <p:nvPr/>
        </p:nvSpPr>
        <p:spPr>
          <a:xfrm>
            <a:off x="14433925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97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8710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Chocolate eggs can be bought in packs of 1, 6 or 8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is the cheapest way for Dexter to buy 25 chocolate eggs?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34" y="2322973"/>
            <a:ext cx="686709" cy="501529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1738656" y="2758673"/>
            <a:ext cx="28762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 chocolate egg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52p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285" y="3317733"/>
            <a:ext cx="686709" cy="501529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360" y="3317733"/>
            <a:ext cx="686709" cy="501529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277" y="3317733"/>
            <a:ext cx="686709" cy="501529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8285" y="3779464"/>
            <a:ext cx="686709" cy="501529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360" y="3779464"/>
            <a:ext cx="686709" cy="501529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277" y="3779464"/>
            <a:ext cx="686709" cy="501529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4892935" y="4219504"/>
            <a:ext cx="31592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chocolate eggs £2.85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740" y="4617890"/>
            <a:ext cx="686709" cy="501529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815" y="4617890"/>
            <a:ext cx="686709" cy="501529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732" y="4617890"/>
            <a:ext cx="686709" cy="501529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740" y="5079621"/>
            <a:ext cx="686709" cy="50152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815" y="5079621"/>
            <a:ext cx="686709" cy="50152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732" y="5079621"/>
            <a:ext cx="686709" cy="501529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284" y="4617890"/>
            <a:ext cx="686709" cy="50152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284" y="5079621"/>
            <a:ext cx="686709" cy="501529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1738654" y="5519715"/>
            <a:ext cx="28884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8 chocolate eggs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£4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3" name="Rounded Rectangle 52"/>
          <p:cNvSpPr/>
          <p:nvPr/>
        </p:nvSpPr>
        <p:spPr>
          <a:xfrm>
            <a:off x="1738656" y="2282029"/>
            <a:ext cx="2866797" cy="1430752"/>
          </a:xfrm>
          <a:prstGeom prst="roundRect">
            <a:avLst/>
          </a:prstGeom>
          <a:noFill/>
          <a:ln w="25400">
            <a:solidFill>
              <a:srgbClr val="FF66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54" name="Rounded Rectangle 53"/>
          <p:cNvSpPr/>
          <p:nvPr/>
        </p:nvSpPr>
        <p:spPr>
          <a:xfrm>
            <a:off x="4946676" y="3262657"/>
            <a:ext cx="2982675" cy="1910954"/>
          </a:xfrm>
          <a:prstGeom prst="roundRect">
            <a:avLst/>
          </a:prstGeom>
          <a:noFill/>
          <a:ln w="25400">
            <a:solidFill>
              <a:srgbClr val="FF66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55" name="Rounded Rectangle 54"/>
          <p:cNvSpPr/>
          <p:nvPr/>
        </p:nvSpPr>
        <p:spPr>
          <a:xfrm>
            <a:off x="1738654" y="4515574"/>
            <a:ext cx="2888429" cy="1900384"/>
          </a:xfrm>
          <a:prstGeom prst="roundRect">
            <a:avLst/>
          </a:prstGeom>
          <a:noFill/>
          <a:ln w="25400">
            <a:solidFill>
              <a:srgbClr val="FF66CC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34152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19985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When using the counters to answer 3.27 divided by 3, this is what Tommy did: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Tommy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what Tommy has done? Explain why.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3383236" y="4166335"/>
            <a:ext cx="5563542" cy="1909832"/>
          </a:xfrm>
          <a:prstGeom prst="wedgeRoundRectCallout">
            <a:avLst>
              <a:gd name="adj1" fmla="val -56897"/>
              <a:gd name="adj2" fmla="val 27896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I only had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2 counters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in the tenths column, so I moved one of the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Calibri"/>
                <a:cs typeface="Times New Roman"/>
              </a:rPr>
              <a:t>hundredths so each column could be grouped in 3s.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Times New Roman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242" y="5003417"/>
            <a:ext cx="1505998" cy="109627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533" y="1681450"/>
            <a:ext cx="4413441" cy="214283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87" y="3002027"/>
            <a:ext cx="427673" cy="41714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32" y="3002027"/>
            <a:ext cx="427673" cy="41714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31" y="3375150"/>
            <a:ext cx="427673" cy="41714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32" y="2267238"/>
            <a:ext cx="427673" cy="417141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87" y="2634633"/>
            <a:ext cx="427674" cy="41967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2931" y="2633366"/>
            <a:ext cx="427674" cy="41967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887" y="2267238"/>
            <a:ext cx="427674" cy="419674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957" y="2306723"/>
            <a:ext cx="434974" cy="42684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422" y="2306723"/>
            <a:ext cx="434974" cy="42684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156" y="2297876"/>
            <a:ext cx="443992" cy="435687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40" y="2679210"/>
            <a:ext cx="443992" cy="435687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40" y="2297876"/>
            <a:ext cx="443992" cy="43568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6604" y="3369600"/>
            <a:ext cx="427673" cy="417141"/>
          </a:xfrm>
          <a:prstGeom prst="rect">
            <a:avLst/>
          </a:prstGeom>
        </p:spPr>
      </p:pic>
      <p:sp>
        <p:nvSpPr>
          <p:cNvPr id="62" name="Curved Up Arrow 61"/>
          <p:cNvSpPr/>
          <p:nvPr/>
        </p:nvSpPr>
        <p:spPr>
          <a:xfrm flipH="1">
            <a:off x="5201254" y="3768574"/>
            <a:ext cx="1265513" cy="325191"/>
          </a:xfrm>
          <a:prstGeom prst="curvedUpArrow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5679257"/>
            <a:ext cx="980555" cy="9564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4789821"/>
            <a:ext cx="980555" cy="95640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900385"/>
            <a:ext cx="980555" cy="95640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010949"/>
            <a:ext cx="980555" cy="95640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2121512"/>
            <a:ext cx="980555" cy="95640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1232075"/>
            <a:ext cx="980555" cy="95640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987" y="342638"/>
            <a:ext cx="980555" cy="956403"/>
          </a:xfrm>
          <a:prstGeom prst="rect">
            <a:avLst/>
          </a:prstGeom>
        </p:spPr>
      </p:pic>
      <p:graphicFrame>
        <p:nvGraphicFramePr>
          <p:cNvPr id="63" name="Table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71336"/>
              </p:ext>
            </p:extLst>
          </p:nvPr>
        </p:nvGraphicFramePr>
        <p:xfrm>
          <a:off x="11011542" y="476075"/>
          <a:ext cx="7034881" cy="151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17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16174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617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68000"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Ones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Tenths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Hundredths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0" dirty="0" smtClean="0">
                          <a:latin typeface="Gill Sans MT" panose="020B0502020104020203" pitchFamily="34" charset="0"/>
                          <a:ea typeface="Bariol" charset="0"/>
                          <a:cs typeface="Bariol" charset="0"/>
                        </a:rPr>
                        <a:t>Thousandths</a:t>
                      </a:r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44000"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600" b="0" dirty="0">
                        <a:latin typeface="Gill Sans MT" panose="020B0502020104020203" pitchFamily="34" charset="0"/>
                        <a:ea typeface="Bariol" charset="0"/>
                        <a:cs typeface="Bariol" charset="0"/>
                      </a:endParaRPr>
                    </a:p>
                  </a:txBody>
                  <a:tcPr marL="0" marR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4" name="Oval 63"/>
          <p:cNvSpPr/>
          <p:nvPr/>
        </p:nvSpPr>
        <p:spPr>
          <a:xfrm>
            <a:off x="14433925" y="642232"/>
            <a:ext cx="114300" cy="1143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9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7636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algn="ctr">
                  <a:defRPr/>
                </a:pPr>
                <a:r>
                  <a:rPr lang="en-GB" sz="4000" b="1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 </a:t>
                </a: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4000" b="1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40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en-GB" sz="4000" b="1" i="1">
                            <a:solidFill>
                              <a:prstClr val="black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of A </a:t>
                </a:r>
              </a:p>
              <a:p>
                <a:pPr lvl="0" algn="ctr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 = C + 2</a:t>
                </a:r>
              </a:p>
              <a:p>
                <a:pPr lvl="0">
                  <a:defRPr/>
                </a:pPr>
                <a:endParaRPr lang="en-GB" sz="2800" b="1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the clues to complete the division.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763642"/>
              </a:xfrm>
              <a:prstGeom prst="rect">
                <a:avLst/>
              </a:prstGeom>
              <a:blipFill>
                <a:blip r:embed="rId3"/>
                <a:stretch>
                  <a:fillRect l="-1590" b="-419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479214" y="748190"/>
            <a:ext cx="3012751" cy="1710998"/>
          </a:xfrm>
          <a:prstGeom prst="roundRect">
            <a:avLst/>
          </a:prstGeom>
          <a:solidFill>
            <a:schemeClr val="accent6">
              <a:alpha val="12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67680" y="5162782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5560" y="5162782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197105" y="5154740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75560" y="3955342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0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197105" y="3932594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498138" y="5162782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91965" y="3895677"/>
            <a:ext cx="849339" cy="915257"/>
          </a:xfrm>
          <a:prstGeom prst="roundRect">
            <a:avLst/>
          </a:prstGeom>
          <a:solidFill>
            <a:schemeClr val="accent1"/>
          </a:solidFill>
          <a:ln>
            <a:solidFill>
              <a:schemeClr val="accent1"/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85661" y="5115356"/>
            <a:ext cx="367173" cy="4319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90715" y="5117791"/>
            <a:ext cx="367173" cy="4319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non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C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19" name="Straight Connector 18"/>
          <p:cNvCxnSpPr/>
          <p:nvPr/>
        </p:nvCxnSpPr>
        <p:spPr>
          <a:xfrm flipV="1">
            <a:off x="3479214" y="4995081"/>
            <a:ext cx="0" cy="1074917"/>
          </a:xfrm>
          <a:prstGeom prst="line">
            <a:avLst/>
          </a:prstGeom>
          <a:ln w="508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479215" y="5024016"/>
            <a:ext cx="3958815" cy="0"/>
          </a:xfrm>
          <a:prstGeom prst="line">
            <a:avLst/>
          </a:prstGeom>
          <a:ln w="508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Oval 20"/>
          <p:cNvSpPr/>
          <p:nvPr/>
        </p:nvSpPr>
        <p:spPr>
          <a:xfrm>
            <a:off x="4536269" y="4568945"/>
            <a:ext cx="294341" cy="29434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4536269" y="5783698"/>
            <a:ext cx="294341" cy="29434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79422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division sentence can be completed using the digits below. </a:t>
            </a:r>
          </a:p>
          <a:p>
            <a:pPr lvl="0">
              <a:defRPr/>
            </a:pPr>
            <a:endParaRPr lang="en-GB" sz="40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2776753" y="3140712"/>
                <a:ext cx="5671214" cy="31700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. </a:t>
                </a: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0.26</a:t>
                </a: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12 .     </a:t>
                </a:r>
                <a14:m>
                  <m:oMath xmlns:m="http://schemas.openxmlformats.org/officeDocument/2006/math">
                    <m:r>
                      <a:rPr lang="en-GB" sz="400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/>
                      </a:rPr>
                      <m:t>  </m:t>
                    </m:r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4.2</a:t>
                </a:r>
              </a:p>
              <a:p>
                <a:pPr lvl="0">
                  <a:defRPr/>
                </a:pP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4 . </a:t>
                </a:r>
                <a:r>
                  <a:rPr lang="en-GB" sz="40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</a:t>
                </a:r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4000" i="1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÷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 </a:t>
                </a:r>
                <a14:m>
                  <m:oMath xmlns:m="http://schemas.openxmlformats.org/officeDocument/2006/math">
                    <m:r>
                      <a:rPr lang="en-GB" sz="4000" i="1" dirty="0">
                        <a:solidFill>
                          <a:prstClr val="black"/>
                        </a:solidFill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en-GB" sz="40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1.07</a:t>
                </a:r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6753" y="3140712"/>
                <a:ext cx="5671214" cy="3170099"/>
              </a:xfrm>
              <a:prstGeom prst="rect">
                <a:avLst/>
              </a:prstGeom>
              <a:blipFill>
                <a:blip r:embed="rId3"/>
                <a:stretch>
                  <a:fillRect l="-3871" t="-3462" b="-730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ectangle 38"/>
          <p:cNvSpPr/>
          <p:nvPr/>
        </p:nvSpPr>
        <p:spPr>
          <a:xfrm>
            <a:off x="4994842" y="3193096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3873652" y="4404933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41335" y="5554681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3490516" y="5572642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296764" y="4404933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3057860" y="3193096"/>
            <a:ext cx="631192" cy="631192"/>
          </a:xfrm>
          <a:prstGeom prst="rect">
            <a:avLst/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039690" y="2016265"/>
            <a:ext cx="589698" cy="762655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717675" y="2016265"/>
            <a:ext cx="589698" cy="762655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2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395660" y="2016265"/>
            <a:ext cx="589698" cy="762655"/>
          </a:xfrm>
          <a:prstGeom prst="roundRect">
            <a:avLst/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073645" y="2016265"/>
            <a:ext cx="589698" cy="762655"/>
          </a:xfrm>
          <a:prstGeom prst="roundRect">
            <a:avLst/>
          </a:prstGeom>
          <a:solidFill>
            <a:schemeClr val="accent4">
              <a:alpha val="20000"/>
            </a:schemeClr>
          </a:solidFill>
          <a:ln w="25400">
            <a:solidFill>
              <a:schemeClr val="accent4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4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751630" y="2016265"/>
            <a:ext cx="589698" cy="762655"/>
          </a:xfrm>
          <a:prstGeom prst="roundRect">
            <a:avLst/>
          </a:prstGeom>
          <a:solidFill>
            <a:schemeClr val="accent5">
              <a:alpha val="20000"/>
            </a:schemeClr>
          </a:solidFill>
          <a:ln w="25400">
            <a:solidFill>
              <a:schemeClr val="accent5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5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429613" y="2022151"/>
            <a:ext cx="589698" cy="762655"/>
          </a:xfrm>
          <a:prstGeom prst="roundRect">
            <a:avLst/>
          </a:prstGeom>
          <a:solidFill>
            <a:srgbClr val="C00000">
              <a:alpha val="20000"/>
            </a:srgbClr>
          </a:solidFill>
          <a:ln w="25400">
            <a:solidFill>
              <a:srgbClr val="C00000"/>
            </a:solidFill>
          </a:ln>
        </p:spPr>
        <p:txBody>
          <a:bodyPr wrap="square" rtlCol="0" anchor="ctr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6</a:t>
            </a: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999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and Rosie are both calculating the answer to 147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4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Jack says,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says,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 smtClean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do you agree with?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693866"/>
              </a:xfrm>
              <a:prstGeom prst="rect">
                <a:avLst/>
              </a:prstGeom>
              <a:blipFill>
                <a:blip r:embed="rId3"/>
                <a:stretch>
                  <a:fillRect l="-1590" t="-1178" r="-681" b="-2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TextBox 16"/>
          <p:cNvSpPr txBox="1"/>
          <p:nvPr/>
        </p:nvSpPr>
        <p:spPr>
          <a:xfrm>
            <a:off x="3907383" y="1934600"/>
            <a:ext cx="3098843" cy="1177346"/>
          </a:xfrm>
          <a:prstGeom prst="wedgeRoundRectCallout">
            <a:avLst>
              <a:gd name="adj1" fmla="val -57059"/>
              <a:gd name="adj2" fmla="val 65451"/>
              <a:gd name="adj3" fmla="val 16667"/>
            </a:avLst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answer is 36 remainder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907382" y="3928799"/>
            <a:ext cx="3098843" cy="1029645"/>
          </a:xfrm>
          <a:prstGeom prst="wedgeRoundRectCallout">
            <a:avLst>
              <a:gd name="adj1" fmla="val -58401"/>
              <a:gd name="adj2" fmla="val 66538"/>
              <a:gd name="adj3" fmla="val 16667"/>
            </a:avLst>
          </a:prstGeom>
          <a:solidFill>
            <a:schemeClr val="accent1">
              <a:alpha val="20000"/>
            </a:schemeClr>
          </a:solidFill>
          <a:ln w="25400">
            <a:solidFill>
              <a:schemeClr val="accent1"/>
            </a:solidFill>
          </a:ln>
        </p:spPr>
        <p:txBody>
          <a:bodyPr wrap="square" rtlCol="0" anchor="ctr" anchorCtr="0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answer is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36.75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892" y="2901584"/>
            <a:ext cx="1125468" cy="82469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419" y="4086335"/>
            <a:ext cx="1280706" cy="1804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2554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863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Odd one out.</a:t>
                </a: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B 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C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		D </a:t>
                </a:r>
                <a:endParaRPr lang="en-GB" sz="40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40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</a:t>
                </a: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			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F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	   0.2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3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is the odd one out and why?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86309"/>
              </a:xfrm>
              <a:prstGeom prst="rect">
                <a:avLst/>
              </a:prstGeom>
              <a:blipFill>
                <a:blip r:embed="rId3"/>
                <a:stretch>
                  <a:fillRect l="-2725" t="-17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454" y="1442567"/>
            <a:ext cx="602392" cy="5875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454" y="1945614"/>
            <a:ext cx="602392" cy="5875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995" y="1945614"/>
            <a:ext cx="602392" cy="5875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536" y="1945614"/>
            <a:ext cx="602392" cy="5875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2018" y="1442567"/>
            <a:ext cx="602392" cy="58755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9581" y="1442567"/>
            <a:ext cx="602392" cy="587554"/>
          </a:xfrm>
          <a:prstGeom prst="rect">
            <a:avLst/>
          </a:prstGeom>
        </p:spPr>
      </p:pic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3642164"/>
              </p:ext>
            </p:extLst>
          </p:nvPr>
        </p:nvGraphicFramePr>
        <p:xfrm>
          <a:off x="5793653" y="1661592"/>
          <a:ext cx="2014880" cy="7289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2976">
                  <a:extLst>
                    <a:ext uri="{9D8B030D-6E8A-4147-A177-3AD203B41FA5}">
                      <a16:colId xmlns:a16="http://schemas.microsoft.com/office/drawing/2014/main" val="389530390"/>
                    </a:ext>
                  </a:extLst>
                </a:gridCol>
                <a:gridCol w="402976">
                  <a:extLst>
                    <a:ext uri="{9D8B030D-6E8A-4147-A177-3AD203B41FA5}">
                      <a16:colId xmlns:a16="http://schemas.microsoft.com/office/drawing/2014/main" val="484633258"/>
                    </a:ext>
                  </a:extLst>
                </a:gridCol>
                <a:gridCol w="402976">
                  <a:extLst>
                    <a:ext uri="{9D8B030D-6E8A-4147-A177-3AD203B41FA5}">
                      <a16:colId xmlns:a16="http://schemas.microsoft.com/office/drawing/2014/main" val="745949471"/>
                    </a:ext>
                  </a:extLst>
                </a:gridCol>
                <a:gridCol w="402976">
                  <a:extLst>
                    <a:ext uri="{9D8B030D-6E8A-4147-A177-3AD203B41FA5}">
                      <a16:colId xmlns:a16="http://schemas.microsoft.com/office/drawing/2014/main" val="30800920"/>
                    </a:ext>
                  </a:extLst>
                </a:gridCol>
                <a:gridCol w="402976">
                  <a:extLst>
                    <a:ext uri="{9D8B030D-6E8A-4147-A177-3AD203B41FA5}">
                      <a16:colId xmlns:a16="http://schemas.microsoft.com/office/drawing/2014/main" val="680761512"/>
                    </a:ext>
                  </a:extLst>
                </a:gridCol>
              </a:tblGrid>
              <a:tr h="728970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>
                    <a:solidFill>
                      <a:srgbClr val="CAD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>
                    <a:solidFill>
                      <a:srgbClr val="CAD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>
                    <a:solidFill>
                      <a:srgbClr val="CADFB7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/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136125" marR="136125" marT="68063" marB="68063"/>
                </a:tc>
                <a:extLst>
                  <a:ext uri="{0D108BD9-81ED-4DB2-BD59-A6C34878D82A}">
                    <a16:rowId xmlns:a16="http://schemas.microsoft.com/office/drawing/2014/main" val="1785699147"/>
                  </a:ext>
                </a:extLst>
              </a:tr>
            </a:tbl>
          </a:graphicData>
        </a:graphic>
      </p:graphicFrame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3433" y="2784842"/>
            <a:ext cx="553199" cy="5395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690" y="2809492"/>
            <a:ext cx="553199" cy="53957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6175" y="3336025"/>
            <a:ext cx="553199" cy="53957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8005" y="3606417"/>
            <a:ext cx="553199" cy="53957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393" y="2736061"/>
            <a:ext cx="553199" cy="53957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709" y="3147383"/>
            <a:ext cx="553199" cy="539574"/>
          </a:xfrm>
          <a:prstGeom prst="rect">
            <a:avLst/>
          </a:prstGeom>
        </p:spPr>
      </p:pic>
      <p:sp>
        <p:nvSpPr>
          <p:cNvPr id="28" name="Rounded Rectangle 27"/>
          <p:cNvSpPr/>
          <p:nvPr/>
        </p:nvSpPr>
        <p:spPr>
          <a:xfrm>
            <a:off x="6093906" y="4489574"/>
            <a:ext cx="1494251" cy="601041"/>
          </a:xfrm>
          <a:prstGeom prst="roundRect">
            <a:avLst/>
          </a:prstGeom>
          <a:solidFill>
            <a:schemeClr val="accent6">
              <a:alpha val="20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Calibri"/>
              <a:cs typeface="Calibri"/>
            </a:endParaRPr>
          </a:p>
        </p:txBody>
      </p:sp>
      <p:graphicFrame>
        <p:nvGraphicFramePr>
          <p:cNvPr id="29" name="Chart 28"/>
          <p:cNvGraphicFramePr/>
          <p:nvPr>
            <p:extLst>
              <p:ext uri="{D42A27DB-BD31-4B8C-83A1-F6EECF244321}">
                <p14:modId xmlns:p14="http://schemas.microsoft.com/office/powerpoint/2010/main" val="2648586300"/>
              </p:ext>
            </p:extLst>
          </p:nvPr>
        </p:nvGraphicFramePr>
        <p:xfrm>
          <a:off x="1209612" y="4206381"/>
          <a:ext cx="2453125" cy="16311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72" r="1"/>
          <a:stretch/>
        </p:blipFill>
        <p:spPr>
          <a:xfrm>
            <a:off x="5809397" y="3046609"/>
            <a:ext cx="3419158" cy="980049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5670759" y="3589408"/>
            <a:ext cx="3335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7761641" y="2720736"/>
            <a:ext cx="8842" cy="5720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013717" y="3589408"/>
            <a:ext cx="556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0.1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451379" y="3589408"/>
            <a:ext cx="6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0.2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6997273" y="3589408"/>
            <a:ext cx="571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0.3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464238" y="3589408"/>
            <a:ext cx="6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0.4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970860" y="3589408"/>
            <a:ext cx="6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>
                <a:latin typeface="Gill Sans MT" panose="020B0502020104020203" pitchFamily="34" charset="0"/>
              </a:rPr>
              <a:t>0.5</a:t>
            </a:r>
            <a:endParaRPr lang="en-GB" sz="1600" dirty="0">
              <a:latin typeface="Gill Sans MT" panose="020B0502020104020203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3850" y="918761"/>
            <a:ext cx="9144000" cy="1457969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10271680" y="495445"/>
            <a:ext cx="496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Bariol Regular" panose="02000506040000020003" pitchFamily="2" charset="0"/>
              </a:rPr>
              <a:t>0</a:t>
            </a:r>
            <a:endParaRPr lang="en-GB" sz="2800" b="1" dirty="0">
              <a:latin typeface="Bariol Regular" panose="02000506040000020003" pitchFamily="2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7488558" y="495445"/>
            <a:ext cx="496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Bariol Regular" panose="02000506040000020003" pitchFamily="2" charset="0"/>
              </a:rPr>
              <a:t>1</a:t>
            </a:r>
            <a:endParaRPr lang="en-GB" sz="2800" b="1" dirty="0">
              <a:latin typeface="Bariol Regular" panose="02000506040000020003" pitchFamily="2" charset="0"/>
            </a:endParaRP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14123712" y="404892"/>
            <a:ext cx="0" cy="847764"/>
          </a:xfrm>
          <a:prstGeom prst="straightConnector1">
            <a:avLst/>
          </a:prstGeom>
          <a:ln w="1143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681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 algn="ctr">
              <a:defRPr/>
            </a:pPr>
            <a:r>
              <a:rPr lang="en-GB" sz="2800" b="1" dirty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3742196" y="2084882"/>
                <a:ext cx="4306644" cy="1068064"/>
              </a:xfrm>
              <a:prstGeom prst="wedgeRoundRectCallout">
                <a:avLst>
                  <a:gd name="adj1" fmla="val -48115"/>
                  <a:gd name="adj2" fmla="val 102390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5400">
                <a:solidFill>
                  <a:srgbClr val="FF0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12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0.84 is equivalent to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84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10</m:t>
                        </m:r>
                      </m:den>
                    </m:f>
                  </m:oMath>
                </a14:m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2196" y="2084882"/>
                <a:ext cx="4306644" cy="1068064"/>
              </a:xfrm>
              <a:prstGeom prst="wedgeRoundRectCallout">
                <a:avLst>
                  <a:gd name="adj1" fmla="val -48115"/>
                  <a:gd name="adj2" fmla="val 102390"/>
                  <a:gd name="adj3" fmla="val 16667"/>
                </a:avLst>
              </a:prstGeom>
              <a:blipFill>
                <a:blip r:embed="rId3"/>
                <a:stretch>
                  <a:fillRect/>
                </a:stretch>
              </a:blipFill>
              <a:ln w="254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470" y="2931091"/>
            <a:ext cx="1321726" cy="1786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248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Amir says,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Teddy says,</a:t>
            </a:r>
          </a:p>
          <a:p>
            <a:pPr lvl="0" algn="ctr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</a:endParaRP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Who do you agree with?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sp>
        <p:nvSpPr>
          <p:cNvPr id="6" name="Rounded Rectangular Callout 5"/>
          <p:cNvSpPr/>
          <p:nvPr/>
        </p:nvSpPr>
        <p:spPr>
          <a:xfrm>
            <a:off x="4590744" y="3706099"/>
            <a:ext cx="4355087" cy="1377382"/>
          </a:xfrm>
          <a:prstGeom prst="wedgeRoundRectCallout">
            <a:avLst>
              <a:gd name="adj1" fmla="val -64140"/>
              <a:gd name="adj2" fmla="val 27914"/>
              <a:gd name="adj3" fmla="val 16667"/>
            </a:avLst>
          </a:prstGeom>
          <a:solidFill>
            <a:srgbClr val="7030A0">
              <a:alpha val="20000"/>
            </a:srgbClr>
          </a:solidFill>
          <a:ln w="25400">
            <a:solidFill>
              <a:srgbClr val="7030A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decimal 0.42 can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be read as ‘forty-two   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hundredths’. 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1747443" y="1581226"/>
            <a:ext cx="4089459" cy="1377382"/>
          </a:xfrm>
          <a:prstGeom prst="wedgeRoundRectCallout">
            <a:avLst>
              <a:gd name="adj1" fmla="val 60739"/>
              <a:gd name="adj2" fmla="val 29140"/>
              <a:gd name="adj3" fmla="val 16667"/>
            </a:avLst>
          </a:prstGeom>
          <a:solidFill>
            <a:srgbClr val="0070C0">
              <a:alpha val="20000"/>
            </a:srgbClr>
          </a:solidFill>
          <a:ln w="25400">
            <a:solidFill>
              <a:srgbClr val="0070C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decimal 0.42 can be read as ‘four tenths and two hundredths’.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383" y="4193382"/>
            <a:ext cx="1400361" cy="101276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183" y="1949824"/>
            <a:ext cx="1512889" cy="111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52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6089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0.3 is bigger than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your reasoning.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608919"/>
              </a:xfrm>
              <a:prstGeom prst="rect">
                <a:avLst/>
              </a:prstGeom>
              <a:blipFill>
                <a:blip r:embed="rId3"/>
                <a:stretch>
                  <a:fillRect l="-2725" t="-4206" b="-560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3211971" y="1647329"/>
            <a:ext cx="3381825" cy="988295"/>
          </a:xfrm>
          <a:prstGeom prst="roundRect">
            <a:avLst/>
          </a:prstGeom>
          <a:solidFill>
            <a:schemeClr val="accent6">
              <a:alpha val="21000"/>
            </a:schemeClr>
          </a:solidFill>
          <a:ln w="25400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4963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8739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and Whitney are converting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30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into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a decimal.</a:t>
                </a:r>
              </a:p>
              <a:p>
                <a:pPr lvl="0">
                  <a:defRPr/>
                </a:pPr>
                <a:endParaRPr lang="en-GB" sz="12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Dora doubles the numerator and denominator, then divides by 10</a:t>
                </a: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Whitney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divides both the numerator and the denominator by 5</a:t>
                </a:r>
              </a:p>
              <a:p>
                <a:pPr marL="285750" lvl="0" indent="-285750">
                  <a:buFont typeface="Arial" pitchFamily="34" charset="0"/>
                  <a:buChar char="•"/>
                  <a:defRPr/>
                </a:pP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Both </a:t>
                </a: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get the answer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6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0.06</a:t>
                </a:r>
              </a:p>
              <a:p>
                <a:pPr lvl="0">
                  <a:defRPr/>
                </a:pPr>
                <a:r>
                  <a:rPr lang="en-GB" sz="12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 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Which method would you use to work out each of the following?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 </a:t>
                </a:r>
              </a:p>
              <a:p>
                <a:pPr lvl="0" algn="ctr">
                  <a:defRPr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25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125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40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350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500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     </a:t>
                </a:r>
              </a:p>
              <a:p>
                <a:pPr lvl="0">
                  <a:defRPr/>
                </a:pPr>
                <a:r>
                  <a:rPr lang="en-GB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 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why you have used a certain method.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873916"/>
              </a:xfrm>
              <a:prstGeom prst="rect">
                <a:avLst/>
              </a:prstGeom>
              <a:blipFill>
                <a:blip r:embed="rId3"/>
                <a:stretch>
                  <a:fillRect l="-1590" r="-1817" b="-197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ounded Rectangle 5"/>
          <p:cNvSpPr/>
          <p:nvPr/>
        </p:nvSpPr>
        <p:spPr>
          <a:xfrm>
            <a:off x="3004133" y="5154600"/>
            <a:ext cx="687720" cy="73369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046770" y="5154600"/>
            <a:ext cx="687720" cy="73369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5089407" y="5154599"/>
            <a:ext cx="687720" cy="73369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6132045" y="5154599"/>
            <a:ext cx="687720" cy="733694"/>
          </a:xfrm>
          <a:prstGeom prst="roundRect">
            <a:avLst/>
          </a:prstGeom>
          <a:solidFill>
            <a:schemeClr val="accent2">
              <a:alpha val="20000"/>
            </a:schemeClr>
          </a:solidFill>
          <a:ln w="254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0345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61521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Rosie and Tommy have both attempted to convert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>
                            <a:solidFill>
                              <a:prstClr val="black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2</m:t>
                        </m:r>
                      </m:num>
                      <m:den>
                        <m:r>
                          <a:rPr lang="en-GB" sz="2800" i="1">
                            <a:solidFill>
                              <a:prstClr val="black"/>
                            </a:solidFill>
                            <a:latin typeface="Cambria Math" charset="0"/>
                          </a:rPr>
                          <m:t>8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into a decimal.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 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Who is correct?</a:t>
                </a: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Prove it.</a:t>
                </a:r>
              </a:p>
              <a:p>
                <a:pPr lvl="0">
                  <a:defRPr/>
                </a:pPr>
                <a:endParaRPr lang="en-GB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6152197"/>
              </a:xfrm>
              <a:prstGeom prst="rect">
                <a:avLst/>
              </a:prstGeom>
              <a:blipFill>
                <a:blip r:embed="rId3"/>
                <a:stretch>
                  <a:fillRect l="-159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7652" y="2183772"/>
            <a:ext cx="1356850" cy="19119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4346276" y="1791167"/>
                <a:ext cx="3283084" cy="1247345"/>
              </a:xfrm>
              <a:prstGeom prst="wedgeRoundRectCallout">
                <a:avLst>
                  <a:gd name="adj1" fmla="val -56801"/>
                  <a:gd name="adj2" fmla="val 84816"/>
                  <a:gd name="adj3" fmla="val 16667"/>
                </a:avLst>
              </a:prstGeom>
              <a:solidFill>
                <a:srgbClr val="FF0000">
                  <a:alpha val="20000"/>
                </a:srgbClr>
              </a:solidFill>
              <a:ln w="25400">
                <a:solidFill>
                  <a:srgbClr val="FF0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12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I converted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into </a:t>
                </a:r>
                <a:r>
                  <a:rPr kumimoji="0" lang="en-GB" sz="2800" b="0" i="0" u="none" strike="noStrike" kern="1200" cap="none" spc="0" normalizeH="0" baseline="0" noProof="0" dirty="0" smtClean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0.25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6276" y="1791167"/>
                <a:ext cx="3283084" cy="1247345"/>
              </a:xfrm>
              <a:prstGeom prst="wedgeRoundRectCallout">
                <a:avLst>
                  <a:gd name="adj1" fmla="val -56801"/>
                  <a:gd name="adj2" fmla="val 84816"/>
                  <a:gd name="adj3" fmla="val 16667"/>
                </a:avLst>
              </a:prstGeom>
              <a:blipFill>
                <a:blip r:embed="rId5"/>
                <a:stretch>
                  <a:fillRect/>
                </a:stretch>
              </a:blipFill>
              <a:ln w="254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874535" y="3844109"/>
                <a:ext cx="3283084" cy="1247345"/>
              </a:xfrm>
              <a:prstGeom prst="wedgeRoundRectCallout">
                <a:avLst>
                  <a:gd name="adj1" fmla="val 57510"/>
                  <a:gd name="adj2" fmla="val 84816"/>
                  <a:gd name="adj3" fmla="val 16667"/>
                </a:avLst>
              </a:prstGeom>
              <a:solidFill>
                <a:srgbClr val="FFC000">
                  <a:alpha val="20000"/>
                </a:srgbClr>
              </a:solidFill>
              <a:ln w="25400">
                <a:solidFill>
                  <a:srgbClr val="FFC000"/>
                </a:solidFill>
              </a:ln>
            </p:spPr>
            <p:txBody>
              <a:bodyPr wrap="square" rtlCol="0" anchor="ctr">
                <a:no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1200"/>
                  </a:spcBef>
                  <a:spcAft>
                    <a:spcPts val="12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I converted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fPr>
                      <m:num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2</m:t>
                        </m:r>
                      </m:num>
                      <m:den>
                        <m:r>
                          <a:rPr kumimoji="0" lang="en-GB" sz="2800" b="0" i="1" u="none" strike="noStrike" kern="1200" cap="none" spc="0" normalizeH="0" baseline="0" noProof="0">
                            <a:ln>
                              <a:noFill/>
                            </a:ln>
                            <a:solidFill>
                              <a:prstClr val="black"/>
                            </a:solidFill>
                            <a:effectLst/>
                            <a:uLnTx/>
                            <a:uFillTx/>
                            <a:latin typeface="Cambria Math" charset="0"/>
                            <a:ea typeface="+mn-ea"/>
                            <a:cs typeface="+mn-cs"/>
                          </a:rPr>
                          <m:t>8</m:t>
                        </m:r>
                      </m:den>
                    </m:f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Gill Sans MT" panose="020B0502020104020203" pitchFamily="34" charset="0"/>
                    <a:ea typeface="+mn-ea"/>
                    <a:cs typeface="+mn-cs"/>
                  </a:rPr>
                  <a:t> into 4</a:t>
                </a:r>
                <a:endParaRPr kumimoji="0" lang="en-GB" sz="2800" b="0" i="0" u="none" strike="noStrike" kern="120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Gill Sans MT" panose="020B0502020104020203" pitchFamily="34" charset="0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535" y="3844109"/>
                <a:ext cx="3283084" cy="1247345"/>
              </a:xfrm>
              <a:prstGeom prst="wedgeRoundRectCallout">
                <a:avLst>
                  <a:gd name="adj1" fmla="val 57510"/>
                  <a:gd name="adj2" fmla="val 84816"/>
                  <a:gd name="adj3" fmla="val 16667"/>
                </a:avLst>
              </a:prstGeom>
              <a:blipFill>
                <a:blip r:embed="rId6"/>
                <a:stretch>
                  <a:fillRect/>
                </a:stretch>
              </a:blipFill>
              <a:ln w="25400">
                <a:solidFill>
                  <a:srgbClr val="FFC00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1347" y="4738238"/>
            <a:ext cx="1315288" cy="109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88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 shares 6 bananas between some friends.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Each friend gets 0.75 of a banana.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friends does he share the bananas with?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Show your method.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491" y="1868092"/>
            <a:ext cx="1322947" cy="132294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3328" y="1816175"/>
            <a:ext cx="1322947" cy="132294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8766" y="283469"/>
            <a:ext cx="1222571" cy="133499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82039" y="316975"/>
            <a:ext cx="1071507" cy="13033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7859" y="326359"/>
            <a:ext cx="1071507" cy="130337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6527" y="1670375"/>
            <a:ext cx="1071507" cy="130337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05020" y="1682342"/>
            <a:ext cx="1071507" cy="130337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3513" y="1682342"/>
            <a:ext cx="1071507" cy="130337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1440" y="3073901"/>
            <a:ext cx="997731" cy="113825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7703" y="3152946"/>
            <a:ext cx="888824" cy="98016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0263" y="3047709"/>
            <a:ext cx="1004757" cy="112771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1058" y="4212157"/>
            <a:ext cx="1097985" cy="162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345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1917</TotalTime>
  <Words>1105</Words>
  <Application>Microsoft Office PowerPoint</Application>
  <PresentationFormat>A4 Paper (210x297 mm)</PresentationFormat>
  <Paragraphs>412</Paragraphs>
  <Slides>24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4" baseType="lpstr">
      <vt:lpstr>Arial</vt:lpstr>
      <vt:lpstr>Bariol</vt:lpstr>
      <vt:lpstr>Bariol Regular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Class 6, Please choose 4 or 5 problems a day to solve.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Mrs Brett</cp:lastModifiedBy>
  <cp:revision>75</cp:revision>
  <dcterms:created xsi:type="dcterms:W3CDTF">2019-02-04T08:17:32Z</dcterms:created>
  <dcterms:modified xsi:type="dcterms:W3CDTF">2021-01-13T22:30:23Z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