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3" r:id="rId5"/>
    <p:sldId id="283" r:id="rId6"/>
    <p:sldId id="284" r:id="rId7"/>
    <p:sldId id="264" r:id="rId8"/>
    <p:sldId id="260" r:id="rId9"/>
    <p:sldId id="265" r:id="rId10"/>
    <p:sldId id="261" r:id="rId11"/>
    <p:sldId id="266" r:id="rId12"/>
    <p:sldId id="268" r:id="rId13"/>
    <p:sldId id="262" r:id="rId14"/>
    <p:sldId id="267" r:id="rId15"/>
    <p:sldId id="269" r:id="rId16"/>
    <p:sldId id="270" r:id="rId17"/>
    <p:sldId id="271" r:id="rId18"/>
    <p:sldId id="272" r:id="rId19"/>
    <p:sldId id="274" r:id="rId20"/>
    <p:sldId id="273" r:id="rId21"/>
    <p:sldId id="275" r:id="rId22"/>
    <p:sldId id="276" r:id="rId23"/>
    <p:sldId id="277" r:id="rId24"/>
    <p:sldId id="278" r:id="rId25"/>
    <p:sldId id="279" r:id="rId26"/>
    <p:sldId id="280" r:id="rId27"/>
    <p:sldId id="281" r:id="rId28"/>
    <p:sldId id="28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9090044-9F30-4A25-87B1-EF44778E4BFD}"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924719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090044-9F30-4A25-87B1-EF44778E4BFD}"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13033575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9090044-9F30-4A25-87B1-EF44778E4BFD}"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719574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9090044-9F30-4A25-87B1-EF44778E4BFD}"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948489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9090044-9F30-4A25-87B1-EF44778E4BFD}"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3795403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9090044-9F30-4A25-87B1-EF44778E4BFD}"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3086968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090044-9F30-4A25-87B1-EF44778E4BFD}"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1199268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9090044-9F30-4A25-87B1-EF44778E4BFD}"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485102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9090044-9F30-4A25-87B1-EF44778E4BFD}"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3982670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090044-9F30-4A25-87B1-EF44778E4BFD}"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1468527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9090044-9F30-4A25-87B1-EF44778E4BFD}"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5F3751-B39A-4852-AA44-6BB0D21767FF}" type="slidenum">
              <a:rPr lang="en-GB" smtClean="0"/>
              <a:t>‹#›</a:t>
            </a:fld>
            <a:endParaRPr lang="en-GB"/>
          </a:p>
        </p:txBody>
      </p:sp>
    </p:spTree>
    <p:extLst>
      <p:ext uri="{BB962C8B-B14F-4D97-AF65-F5344CB8AC3E}">
        <p14:creationId xmlns:p14="http://schemas.microsoft.com/office/powerpoint/2010/main" val="1800637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090044-9F30-4A25-87B1-EF44778E4BFD}" type="datetimeFigureOut">
              <a:rPr lang="en-GB" smtClean="0"/>
              <a:t>17/06/2020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F3751-B39A-4852-AA44-6BB0D21767FF}" type="slidenum">
              <a:rPr lang="en-GB" smtClean="0"/>
              <a:t>‹#›</a:t>
            </a:fld>
            <a:endParaRPr lang="en-GB"/>
          </a:p>
        </p:txBody>
      </p:sp>
    </p:spTree>
    <p:extLst>
      <p:ext uri="{BB962C8B-B14F-4D97-AF65-F5344CB8AC3E}">
        <p14:creationId xmlns:p14="http://schemas.microsoft.com/office/powerpoint/2010/main" val="20213505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nli.org/youth-education/education-resources/lower-primary/water-safety-passport-1"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5" name="Isosceles Triangle 4">
            <a:hlinkClick r:id="rId3"/>
          </p:cNvPr>
          <p:cNvSpPr/>
          <p:nvPr/>
        </p:nvSpPr>
        <p:spPr>
          <a:xfrm rot="5400000">
            <a:off x="2944584" y="5883730"/>
            <a:ext cx="413658" cy="359228"/>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234000" y="6157892"/>
            <a:ext cx="2400300" cy="400110"/>
          </a:xfrm>
          <a:prstGeom prst="rect">
            <a:avLst/>
          </a:prstGeom>
          <a:noFill/>
        </p:spPr>
        <p:txBody>
          <a:bodyPr wrap="square" rtlCol="0">
            <a:spAutoFit/>
          </a:bodyPr>
          <a:lstStyle/>
          <a:p>
            <a:r>
              <a:rPr lang="en-GB" sz="1000" dirty="0" smtClean="0"/>
              <a:t>To watch the video, click on the triangle and scroll down on the website to find it.</a:t>
            </a:r>
            <a:endParaRPr lang="en-GB" sz="1000" dirty="0"/>
          </a:p>
        </p:txBody>
      </p:sp>
    </p:spTree>
    <p:extLst>
      <p:ext uri="{BB962C8B-B14F-4D97-AF65-F5344CB8AC3E}">
        <p14:creationId xmlns:p14="http://schemas.microsoft.com/office/powerpoint/2010/main" val="11265824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781800"/>
          </a:xfrm>
          <a:prstGeom prst="rect">
            <a:avLst/>
          </a:prstGeom>
        </p:spPr>
      </p:pic>
    </p:spTree>
    <p:extLst>
      <p:ext uri="{BB962C8B-B14F-4D97-AF65-F5344CB8AC3E}">
        <p14:creationId xmlns:p14="http://schemas.microsoft.com/office/powerpoint/2010/main" val="593598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740521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794657" y="1067479"/>
            <a:ext cx="10515600" cy="1625147"/>
          </a:xfrm>
        </p:spPr>
        <p:txBody>
          <a:bodyPr/>
          <a:lstStyle/>
          <a:p>
            <a:pPr marL="0" indent="0">
              <a:buNone/>
            </a:pPr>
            <a:r>
              <a:rPr lang="en-GB" dirty="0" smtClean="0"/>
              <a:t>This </a:t>
            </a:r>
            <a:r>
              <a:rPr lang="en-GB" dirty="0"/>
              <a:t>rule is about being detectives and thinking about and looking for any possible dangers that can be found in or around the water. </a:t>
            </a:r>
            <a:endParaRPr lang="en-GB" dirty="0" smtClean="0"/>
          </a:p>
          <a:p>
            <a:pPr marL="0" indent="0">
              <a:buNone/>
            </a:pPr>
            <a:r>
              <a:rPr lang="en-GB" dirty="0" smtClean="0"/>
              <a:t>Can you </a:t>
            </a:r>
            <a:r>
              <a:rPr lang="en-GB" dirty="0"/>
              <a:t>name any? </a:t>
            </a:r>
          </a:p>
        </p:txBody>
      </p:sp>
      <p:sp>
        <p:nvSpPr>
          <p:cNvPr id="4" name="TextBox 3"/>
          <p:cNvSpPr txBox="1"/>
          <p:nvPr/>
        </p:nvSpPr>
        <p:spPr>
          <a:xfrm>
            <a:off x="3058886" y="381000"/>
            <a:ext cx="4855028" cy="707886"/>
          </a:xfrm>
          <a:prstGeom prst="rect">
            <a:avLst/>
          </a:prstGeom>
          <a:noFill/>
        </p:spPr>
        <p:txBody>
          <a:bodyPr wrap="square" rtlCol="0">
            <a:spAutoFit/>
          </a:bodyPr>
          <a:lstStyle/>
          <a:p>
            <a:pPr algn="ctr"/>
            <a:r>
              <a:rPr lang="en-GB" sz="4000" smtClean="0">
                <a:solidFill>
                  <a:srgbClr val="FF0000"/>
                </a:solidFill>
              </a:rPr>
              <a:t>1. STOP AND THINK</a:t>
            </a:r>
            <a:endParaRPr lang="en-GB" sz="4000" dirty="0">
              <a:solidFill>
                <a:srgbClr val="FF0000"/>
              </a:solidFill>
            </a:endParaRPr>
          </a:p>
        </p:txBody>
      </p:sp>
      <p:sp>
        <p:nvSpPr>
          <p:cNvPr id="5" name="Content Placeholder 2"/>
          <p:cNvSpPr txBox="1">
            <a:spLocks/>
          </p:cNvSpPr>
          <p:nvPr/>
        </p:nvSpPr>
        <p:spPr>
          <a:xfrm>
            <a:off x="794657" y="2816224"/>
            <a:ext cx="10515600" cy="11244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t>Here are some suggestions: glass on the beach, tide coming in, currents, jellyfish, sharp rocks, getting lost. </a:t>
            </a:r>
          </a:p>
          <a:p>
            <a:pPr marL="0" indent="0">
              <a:buFont typeface="Arial" panose="020B0604020202020204" pitchFamily="34" charset="0"/>
              <a:buNone/>
            </a:pPr>
            <a:endParaRPr lang="en-GB" dirty="0"/>
          </a:p>
        </p:txBody>
      </p:sp>
      <p:sp>
        <p:nvSpPr>
          <p:cNvPr id="6" name="Content Placeholder 2"/>
          <p:cNvSpPr txBox="1">
            <a:spLocks/>
          </p:cNvSpPr>
          <p:nvPr/>
        </p:nvSpPr>
        <p:spPr>
          <a:xfrm>
            <a:off x="794657" y="4187824"/>
            <a:ext cx="10515600" cy="21662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t>By spotting and thinking about dangers before you make a choice to do something, you can help keep yourself and others safe. </a:t>
            </a:r>
          </a:p>
          <a:p>
            <a:pPr marL="0" indent="0">
              <a:buFont typeface="Arial" panose="020B0604020202020204" pitchFamily="34" charset="0"/>
              <a:buNone/>
            </a:pPr>
            <a:r>
              <a:rPr lang="en-GB" dirty="0" smtClean="0"/>
              <a:t>Let’s have a look at </a:t>
            </a:r>
            <a:r>
              <a:rPr lang="en-GB" dirty="0" smtClean="0"/>
              <a:t>the picture on the next slide </a:t>
            </a:r>
            <a:r>
              <a:rPr lang="en-GB" dirty="0" smtClean="0"/>
              <a:t>to see </a:t>
            </a:r>
            <a:r>
              <a:rPr lang="en-GB" dirty="0" smtClean="0"/>
              <a:t>if </a:t>
            </a:r>
            <a:r>
              <a:rPr lang="en-GB" dirty="0" smtClean="0"/>
              <a:t>you can spot any dangers. </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58713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1999" cy="6938849"/>
          </a:xfrm>
          <a:prstGeom prst="rect">
            <a:avLst/>
          </a:prstGeom>
        </p:spPr>
      </p:pic>
      <p:sp>
        <p:nvSpPr>
          <p:cNvPr id="5" name="TextBox 4"/>
          <p:cNvSpPr txBox="1"/>
          <p:nvPr/>
        </p:nvSpPr>
        <p:spPr>
          <a:xfrm>
            <a:off x="2220686" y="6082988"/>
            <a:ext cx="2525486" cy="923330"/>
          </a:xfrm>
          <a:prstGeom prst="rect">
            <a:avLst/>
          </a:prstGeom>
          <a:noFill/>
        </p:spPr>
        <p:txBody>
          <a:bodyPr wrap="square" rtlCol="0">
            <a:spAutoFit/>
          </a:bodyPr>
          <a:lstStyle/>
          <a:p>
            <a:r>
              <a:rPr lang="en-GB" dirty="0" smtClean="0"/>
              <a:t>Once you have had a try, go to the next slide for some answers.</a:t>
            </a:r>
            <a:endParaRPr lang="en-GB" dirty="0"/>
          </a:p>
        </p:txBody>
      </p:sp>
    </p:spTree>
    <p:extLst>
      <p:ext uri="{BB962C8B-B14F-4D97-AF65-F5344CB8AC3E}">
        <p14:creationId xmlns:p14="http://schemas.microsoft.com/office/powerpoint/2010/main" val="30130748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1999" cy="6938849"/>
          </a:xfrm>
          <a:prstGeom prst="rect">
            <a:avLst/>
          </a:prstGeom>
        </p:spPr>
      </p:pic>
      <p:sp>
        <p:nvSpPr>
          <p:cNvPr id="5" name="TextBox 4"/>
          <p:cNvSpPr txBox="1"/>
          <p:nvPr/>
        </p:nvSpPr>
        <p:spPr>
          <a:xfrm>
            <a:off x="3682638" y="1379133"/>
            <a:ext cx="1071154" cy="461665"/>
          </a:xfrm>
          <a:prstGeom prst="rect">
            <a:avLst/>
          </a:prstGeom>
          <a:noFill/>
        </p:spPr>
        <p:txBody>
          <a:bodyPr wrap="square" rtlCol="0">
            <a:spAutoFit/>
          </a:bodyPr>
          <a:lstStyle/>
          <a:p>
            <a:r>
              <a:rPr lang="en-GB" sz="1200" dirty="0" smtClean="0"/>
              <a:t>Cut off by the tide</a:t>
            </a:r>
            <a:endParaRPr lang="en-GB" sz="1200" dirty="0"/>
          </a:p>
        </p:txBody>
      </p:sp>
      <p:sp>
        <p:nvSpPr>
          <p:cNvPr id="6" name="TextBox 5"/>
          <p:cNvSpPr txBox="1"/>
          <p:nvPr/>
        </p:nvSpPr>
        <p:spPr>
          <a:xfrm>
            <a:off x="7193282" y="1296491"/>
            <a:ext cx="1267098" cy="461665"/>
          </a:xfrm>
          <a:prstGeom prst="rect">
            <a:avLst/>
          </a:prstGeom>
          <a:noFill/>
        </p:spPr>
        <p:txBody>
          <a:bodyPr wrap="square" rtlCol="0">
            <a:spAutoFit/>
          </a:bodyPr>
          <a:lstStyle/>
          <a:p>
            <a:r>
              <a:rPr lang="en-GB" sz="1200" dirty="0" smtClean="0"/>
              <a:t>She isn’t wearing  lifejacket.</a:t>
            </a:r>
            <a:endParaRPr lang="en-GB" sz="1200" dirty="0"/>
          </a:p>
        </p:txBody>
      </p:sp>
      <p:sp>
        <p:nvSpPr>
          <p:cNvPr id="7" name="TextBox 6"/>
          <p:cNvSpPr txBox="1"/>
          <p:nvPr/>
        </p:nvSpPr>
        <p:spPr>
          <a:xfrm>
            <a:off x="8669383" y="1296490"/>
            <a:ext cx="1071154" cy="276999"/>
          </a:xfrm>
          <a:prstGeom prst="rect">
            <a:avLst/>
          </a:prstGeom>
          <a:noFill/>
        </p:spPr>
        <p:txBody>
          <a:bodyPr wrap="square" rtlCol="0">
            <a:spAutoFit/>
          </a:bodyPr>
          <a:lstStyle/>
          <a:p>
            <a:r>
              <a:rPr lang="en-GB" sz="1200" dirty="0" smtClean="0"/>
              <a:t>Storm coming</a:t>
            </a:r>
            <a:endParaRPr lang="en-GB" sz="1200" dirty="0"/>
          </a:p>
        </p:txBody>
      </p:sp>
      <p:sp>
        <p:nvSpPr>
          <p:cNvPr id="8" name="TextBox 7"/>
          <p:cNvSpPr txBox="1"/>
          <p:nvPr/>
        </p:nvSpPr>
        <p:spPr>
          <a:xfrm>
            <a:off x="5377544" y="1670507"/>
            <a:ext cx="1071154" cy="461665"/>
          </a:xfrm>
          <a:prstGeom prst="rect">
            <a:avLst/>
          </a:prstGeom>
          <a:noFill/>
        </p:spPr>
        <p:txBody>
          <a:bodyPr wrap="square" rtlCol="0">
            <a:spAutoFit/>
          </a:bodyPr>
          <a:lstStyle/>
          <a:p>
            <a:r>
              <a:rPr lang="en-GB" sz="1200" dirty="0" smtClean="0"/>
              <a:t>Caught in a rip tide</a:t>
            </a:r>
            <a:endParaRPr lang="en-GB" sz="1200" dirty="0"/>
          </a:p>
        </p:txBody>
      </p:sp>
      <p:sp>
        <p:nvSpPr>
          <p:cNvPr id="9" name="TextBox 8"/>
          <p:cNvSpPr txBox="1"/>
          <p:nvPr/>
        </p:nvSpPr>
        <p:spPr>
          <a:xfrm>
            <a:off x="2320834" y="365125"/>
            <a:ext cx="1071154" cy="461665"/>
          </a:xfrm>
          <a:prstGeom prst="rect">
            <a:avLst/>
          </a:prstGeom>
          <a:noFill/>
        </p:spPr>
        <p:txBody>
          <a:bodyPr wrap="square" rtlCol="0">
            <a:spAutoFit/>
          </a:bodyPr>
          <a:lstStyle/>
          <a:p>
            <a:r>
              <a:rPr lang="en-GB" sz="1200" dirty="0" smtClean="0"/>
              <a:t>Too close to the cliff edge</a:t>
            </a:r>
            <a:endParaRPr lang="en-GB" sz="1200" dirty="0"/>
          </a:p>
        </p:txBody>
      </p:sp>
      <p:sp>
        <p:nvSpPr>
          <p:cNvPr id="10" name="TextBox 9"/>
          <p:cNvSpPr txBox="1"/>
          <p:nvPr/>
        </p:nvSpPr>
        <p:spPr>
          <a:xfrm>
            <a:off x="944880" y="3641352"/>
            <a:ext cx="1071154" cy="461665"/>
          </a:xfrm>
          <a:prstGeom prst="rect">
            <a:avLst/>
          </a:prstGeom>
          <a:noFill/>
        </p:spPr>
        <p:txBody>
          <a:bodyPr wrap="square" rtlCol="0">
            <a:spAutoFit/>
          </a:bodyPr>
          <a:lstStyle/>
          <a:p>
            <a:r>
              <a:rPr lang="en-GB" sz="1200" dirty="0" smtClean="0"/>
              <a:t>Outside the swim zone</a:t>
            </a:r>
            <a:endParaRPr lang="en-GB" sz="1200" dirty="0"/>
          </a:p>
        </p:txBody>
      </p:sp>
      <p:sp>
        <p:nvSpPr>
          <p:cNvPr id="11" name="TextBox 10"/>
          <p:cNvSpPr txBox="1"/>
          <p:nvPr/>
        </p:nvSpPr>
        <p:spPr>
          <a:xfrm>
            <a:off x="2738846" y="4103017"/>
            <a:ext cx="1071154" cy="276999"/>
          </a:xfrm>
          <a:prstGeom prst="rect">
            <a:avLst/>
          </a:prstGeom>
          <a:noFill/>
        </p:spPr>
        <p:txBody>
          <a:bodyPr wrap="square" rtlCol="0">
            <a:spAutoFit/>
          </a:bodyPr>
          <a:lstStyle/>
          <a:p>
            <a:r>
              <a:rPr lang="en-GB" sz="1200" dirty="0" smtClean="0"/>
              <a:t>Rocks</a:t>
            </a:r>
            <a:endParaRPr lang="en-GB" sz="1200" dirty="0"/>
          </a:p>
        </p:txBody>
      </p:sp>
      <p:sp>
        <p:nvSpPr>
          <p:cNvPr id="12" name="TextBox 11"/>
          <p:cNvSpPr txBox="1"/>
          <p:nvPr/>
        </p:nvSpPr>
        <p:spPr>
          <a:xfrm>
            <a:off x="7245531" y="3084004"/>
            <a:ext cx="1071154" cy="461665"/>
          </a:xfrm>
          <a:prstGeom prst="rect">
            <a:avLst/>
          </a:prstGeom>
          <a:noFill/>
        </p:spPr>
        <p:txBody>
          <a:bodyPr wrap="square" rtlCol="0">
            <a:spAutoFit/>
          </a:bodyPr>
          <a:lstStyle/>
          <a:p>
            <a:r>
              <a:rPr lang="en-GB" sz="1200" dirty="0" smtClean="0"/>
              <a:t>Falling off surf board</a:t>
            </a:r>
            <a:endParaRPr lang="en-GB" sz="1200" dirty="0"/>
          </a:p>
        </p:txBody>
      </p:sp>
      <p:sp>
        <p:nvSpPr>
          <p:cNvPr id="13" name="TextBox 12"/>
          <p:cNvSpPr txBox="1"/>
          <p:nvPr/>
        </p:nvSpPr>
        <p:spPr>
          <a:xfrm>
            <a:off x="7600408" y="2091285"/>
            <a:ext cx="1071154" cy="276999"/>
          </a:xfrm>
          <a:prstGeom prst="rect">
            <a:avLst/>
          </a:prstGeom>
          <a:noFill/>
        </p:spPr>
        <p:txBody>
          <a:bodyPr wrap="square" rtlCol="0">
            <a:spAutoFit/>
          </a:bodyPr>
          <a:lstStyle/>
          <a:p>
            <a:r>
              <a:rPr lang="en-GB" sz="1200" dirty="0" smtClean="0"/>
              <a:t>Very cold</a:t>
            </a:r>
            <a:endParaRPr lang="en-GB" sz="1200" dirty="0"/>
          </a:p>
        </p:txBody>
      </p:sp>
      <p:sp>
        <p:nvSpPr>
          <p:cNvPr id="14" name="TextBox 13"/>
          <p:cNvSpPr txBox="1"/>
          <p:nvPr/>
        </p:nvSpPr>
        <p:spPr>
          <a:xfrm>
            <a:off x="9374777" y="2274021"/>
            <a:ext cx="1071154" cy="461665"/>
          </a:xfrm>
          <a:prstGeom prst="rect">
            <a:avLst/>
          </a:prstGeom>
          <a:noFill/>
        </p:spPr>
        <p:txBody>
          <a:bodyPr wrap="square" rtlCol="0">
            <a:spAutoFit/>
          </a:bodyPr>
          <a:lstStyle/>
          <a:p>
            <a:r>
              <a:rPr lang="en-GB" sz="1200" dirty="0" smtClean="0"/>
              <a:t>Blown out to sea</a:t>
            </a:r>
            <a:endParaRPr lang="en-GB" sz="1200" dirty="0"/>
          </a:p>
        </p:txBody>
      </p:sp>
      <p:sp>
        <p:nvSpPr>
          <p:cNvPr id="15" name="TextBox 14"/>
          <p:cNvSpPr txBox="1"/>
          <p:nvPr/>
        </p:nvSpPr>
        <p:spPr>
          <a:xfrm>
            <a:off x="9405257" y="4555752"/>
            <a:ext cx="1071154" cy="276999"/>
          </a:xfrm>
          <a:prstGeom prst="rect">
            <a:avLst/>
          </a:prstGeom>
          <a:noFill/>
        </p:spPr>
        <p:txBody>
          <a:bodyPr wrap="square" rtlCol="0">
            <a:spAutoFit/>
          </a:bodyPr>
          <a:lstStyle/>
          <a:p>
            <a:r>
              <a:rPr lang="en-GB" sz="1200" dirty="0" smtClean="0"/>
              <a:t>Sunburnt</a:t>
            </a:r>
            <a:endParaRPr lang="en-GB" sz="1200" dirty="0"/>
          </a:p>
        </p:txBody>
      </p:sp>
      <p:sp>
        <p:nvSpPr>
          <p:cNvPr id="16" name="TextBox 15"/>
          <p:cNvSpPr txBox="1"/>
          <p:nvPr/>
        </p:nvSpPr>
        <p:spPr>
          <a:xfrm>
            <a:off x="2786743" y="5967433"/>
            <a:ext cx="1071154" cy="276999"/>
          </a:xfrm>
          <a:prstGeom prst="rect">
            <a:avLst/>
          </a:prstGeom>
          <a:noFill/>
        </p:spPr>
        <p:txBody>
          <a:bodyPr wrap="square" rtlCol="0">
            <a:spAutoFit/>
          </a:bodyPr>
          <a:lstStyle/>
          <a:p>
            <a:r>
              <a:rPr lang="en-GB" sz="1200" dirty="0" smtClean="0"/>
              <a:t>Jellyfish</a:t>
            </a:r>
            <a:endParaRPr lang="en-GB" sz="1200" dirty="0"/>
          </a:p>
        </p:txBody>
      </p:sp>
      <p:sp>
        <p:nvSpPr>
          <p:cNvPr id="17" name="TextBox 16"/>
          <p:cNvSpPr txBox="1"/>
          <p:nvPr/>
        </p:nvSpPr>
        <p:spPr>
          <a:xfrm>
            <a:off x="5117375" y="3459705"/>
            <a:ext cx="1071154" cy="461665"/>
          </a:xfrm>
          <a:prstGeom prst="rect">
            <a:avLst/>
          </a:prstGeom>
          <a:noFill/>
        </p:spPr>
        <p:txBody>
          <a:bodyPr wrap="square" rtlCol="0">
            <a:spAutoFit/>
          </a:bodyPr>
          <a:lstStyle/>
          <a:p>
            <a:r>
              <a:rPr lang="en-GB" sz="1200" dirty="0" smtClean="0"/>
              <a:t>In swim zone, not surf zone</a:t>
            </a:r>
            <a:endParaRPr lang="en-GB" sz="1200" dirty="0"/>
          </a:p>
        </p:txBody>
      </p:sp>
      <p:sp>
        <p:nvSpPr>
          <p:cNvPr id="18" name="TextBox 17"/>
          <p:cNvSpPr txBox="1"/>
          <p:nvPr/>
        </p:nvSpPr>
        <p:spPr>
          <a:xfrm>
            <a:off x="2536916" y="2854806"/>
            <a:ext cx="1475014" cy="646331"/>
          </a:xfrm>
          <a:prstGeom prst="rect">
            <a:avLst/>
          </a:prstGeom>
          <a:noFill/>
        </p:spPr>
        <p:txBody>
          <a:bodyPr wrap="square" rtlCol="0">
            <a:spAutoFit/>
          </a:bodyPr>
          <a:lstStyle/>
          <a:p>
            <a:r>
              <a:rPr lang="en-GB" sz="1200" dirty="0" smtClean="0"/>
              <a:t>Fishing on rocks – not wearing a lifejacket </a:t>
            </a:r>
            <a:endParaRPr lang="en-GB" sz="1200" dirty="0"/>
          </a:p>
        </p:txBody>
      </p:sp>
      <p:sp>
        <p:nvSpPr>
          <p:cNvPr id="19" name="TextBox 18"/>
          <p:cNvSpPr txBox="1"/>
          <p:nvPr/>
        </p:nvSpPr>
        <p:spPr>
          <a:xfrm>
            <a:off x="10364289" y="2630921"/>
            <a:ext cx="1071154" cy="276999"/>
          </a:xfrm>
          <a:prstGeom prst="rect">
            <a:avLst/>
          </a:prstGeom>
          <a:noFill/>
        </p:spPr>
        <p:txBody>
          <a:bodyPr wrap="square" rtlCol="0">
            <a:spAutoFit/>
          </a:bodyPr>
          <a:lstStyle/>
          <a:p>
            <a:r>
              <a:rPr lang="en-GB" sz="1200" dirty="0" smtClean="0"/>
              <a:t>In trouble</a:t>
            </a:r>
            <a:endParaRPr lang="en-GB" sz="1200" dirty="0"/>
          </a:p>
        </p:txBody>
      </p:sp>
      <p:sp>
        <p:nvSpPr>
          <p:cNvPr id="20" name="TextBox 19"/>
          <p:cNvSpPr txBox="1"/>
          <p:nvPr/>
        </p:nvSpPr>
        <p:spPr>
          <a:xfrm>
            <a:off x="11272158" y="1762574"/>
            <a:ext cx="1071154" cy="646331"/>
          </a:xfrm>
          <a:prstGeom prst="rect">
            <a:avLst/>
          </a:prstGeom>
          <a:noFill/>
        </p:spPr>
        <p:txBody>
          <a:bodyPr wrap="square" rtlCol="0">
            <a:spAutoFit/>
          </a:bodyPr>
          <a:lstStyle/>
          <a:p>
            <a:r>
              <a:rPr lang="en-GB" sz="1200" dirty="0" smtClean="0"/>
              <a:t>Heading towards the swim zone</a:t>
            </a:r>
            <a:endParaRPr lang="en-GB" sz="1200" dirty="0"/>
          </a:p>
        </p:txBody>
      </p:sp>
      <p:sp>
        <p:nvSpPr>
          <p:cNvPr id="21" name="TextBox 20"/>
          <p:cNvSpPr txBox="1"/>
          <p:nvPr/>
        </p:nvSpPr>
        <p:spPr>
          <a:xfrm>
            <a:off x="11539945" y="4694251"/>
            <a:ext cx="1071154" cy="276999"/>
          </a:xfrm>
          <a:prstGeom prst="rect">
            <a:avLst/>
          </a:prstGeom>
          <a:noFill/>
        </p:spPr>
        <p:txBody>
          <a:bodyPr wrap="square" rtlCol="0">
            <a:spAutoFit/>
          </a:bodyPr>
          <a:lstStyle/>
          <a:p>
            <a:r>
              <a:rPr lang="en-GB" sz="1200" dirty="0" smtClean="0"/>
              <a:t>Lost boy</a:t>
            </a:r>
            <a:endParaRPr lang="en-GB" sz="1200" dirty="0"/>
          </a:p>
        </p:txBody>
      </p:sp>
    </p:spTree>
    <p:extLst>
      <p:ext uri="{BB962C8B-B14F-4D97-AF65-F5344CB8AC3E}">
        <p14:creationId xmlns:p14="http://schemas.microsoft.com/office/powerpoint/2010/main" val="35748948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794657" y="1067479"/>
            <a:ext cx="10515600" cy="1625147"/>
          </a:xfrm>
        </p:spPr>
        <p:txBody>
          <a:bodyPr/>
          <a:lstStyle/>
          <a:p>
            <a:pPr marL="0" indent="0">
              <a:buNone/>
            </a:pPr>
            <a:r>
              <a:rPr lang="en-GB" dirty="0"/>
              <a:t>The second of our important water safety rules is to stay together. </a:t>
            </a:r>
            <a:endParaRPr lang="en-GB" dirty="0" smtClean="0"/>
          </a:p>
          <a:p>
            <a:pPr marL="0" indent="0">
              <a:buNone/>
            </a:pPr>
            <a:r>
              <a:rPr lang="en-GB" dirty="0" smtClean="0"/>
              <a:t>What </a:t>
            </a:r>
            <a:r>
              <a:rPr lang="en-GB" dirty="0"/>
              <a:t>do you think this means? </a:t>
            </a:r>
          </a:p>
        </p:txBody>
      </p:sp>
      <p:sp>
        <p:nvSpPr>
          <p:cNvPr id="4" name="TextBox 3"/>
          <p:cNvSpPr txBox="1"/>
          <p:nvPr/>
        </p:nvSpPr>
        <p:spPr>
          <a:xfrm>
            <a:off x="3058886" y="381000"/>
            <a:ext cx="4855028" cy="707886"/>
          </a:xfrm>
          <a:prstGeom prst="rect">
            <a:avLst/>
          </a:prstGeom>
          <a:noFill/>
        </p:spPr>
        <p:txBody>
          <a:bodyPr wrap="square" rtlCol="0">
            <a:spAutoFit/>
          </a:bodyPr>
          <a:lstStyle/>
          <a:p>
            <a:pPr algn="ctr"/>
            <a:r>
              <a:rPr lang="en-GB" sz="4000" dirty="0">
                <a:solidFill>
                  <a:srgbClr val="FF0000"/>
                </a:solidFill>
              </a:rPr>
              <a:t>2. STAY TOGETHER</a:t>
            </a:r>
          </a:p>
        </p:txBody>
      </p:sp>
      <p:sp>
        <p:nvSpPr>
          <p:cNvPr id="5" name="Content Placeholder 2"/>
          <p:cNvSpPr txBox="1">
            <a:spLocks/>
          </p:cNvSpPr>
          <p:nvPr/>
        </p:nvSpPr>
        <p:spPr>
          <a:xfrm>
            <a:off x="881743" y="2489652"/>
            <a:ext cx="10515600" cy="11244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It means to always stay with the grown up who has taken you to the</a:t>
            </a:r>
          </a:p>
          <a:p>
            <a:pPr marL="0" indent="0">
              <a:buNone/>
            </a:pPr>
            <a:r>
              <a:rPr lang="en-GB" dirty="0"/>
              <a:t>water. So, Mum, Dad, Gran, Grandad, </a:t>
            </a:r>
            <a:r>
              <a:rPr lang="en-GB" dirty="0" smtClean="0"/>
              <a:t>a teacher, </a:t>
            </a:r>
            <a:r>
              <a:rPr lang="en-GB" dirty="0"/>
              <a:t>Aunty or Uncle, carer or </a:t>
            </a:r>
            <a:r>
              <a:rPr lang="en-GB" dirty="0" smtClean="0"/>
              <a:t>guardian. Staying </a:t>
            </a:r>
            <a:r>
              <a:rPr lang="en-GB" dirty="0"/>
              <a:t>with an adult and holding their hand when you are asked to is important as it means they can make sure </a:t>
            </a:r>
            <a:r>
              <a:rPr lang="en-GB" dirty="0" smtClean="0"/>
              <a:t>you don’t </a:t>
            </a:r>
            <a:r>
              <a:rPr lang="en-GB" dirty="0"/>
              <a:t>get lost on a busy beach. </a:t>
            </a:r>
          </a:p>
        </p:txBody>
      </p:sp>
      <p:sp>
        <p:nvSpPr>
          <p:cNvPr id="6" name="Content Placeholder 2"/>
          <p:cNvSpPr txBox="1">
            <a:spLocks/>
          </p:cNvSpPr>
          <p:nvPr/>
        </p:nvSpPr>
        <p:spPr>
          <a:xfrm>
            <a:off x="881743" y="5058681"/>
            <a:ext cx="10515600" cy="17993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It also means that if you’re swimming in the water and you get into difficulty, that </a:t>
            </a:r>
            <a:r>
              <a:rPr lang="en-GB" dirty="0" smtClean="0"/>
              <a:t>a grown </a:t>
            </a:r>
            <a:r>
              <a:rPr lang="en-GB" dirty="0"/>
              <a:t>up is there to help you.</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1173871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7548562"/>
          </a:xfrm>
          <a:prstGeom prst="rect">
            <a:avLst/>
          </a:prstGeom>
        </p:spPr>
      </p:pic>
    </p:spTree>
    <p:extLst>
      <p:ext uri="{BB962C8B-B14F-4D97-AF65-F5344CB8AC3E}">
        <p14:creationId xmlns:p14="http://schemas.microsoft.com/office/powerpoint/2010/main" val="32010663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59972" y="1231273"/>
            <a:ext cx="10515600" cy="1625147"/>
          </a:xfrm>
        </p:spPr>
        <p:txBody>
          <a:bodyPr>
            <a:normAutofit lnSpcReduction="10000"/>
          </a:bodyPr>
          <a:lstStyle/>
          <a:p>
            <a:pPr marL="0" indent="0">
              <a:buNone/>
            </a:pPr>
            <a:r>
              <a:rPr lang="en-GB" dirty="0"/>
              <a:t>This rule is very important if you ever fall into cold water. If that happens, your body will be shocked by the cold temperature and this can make you gasp and swallow water. So instead you need to relax and float until you feel calm.</a:t>
            </a:r>
          </a:p>
        </p:txBody>
      </p:sp>
      <p:sp>
        <p:nvSpPr>
          <p:cNvPr id="4" name="TextBox 3"/>
          <p:cNvSpPr txBox="1"/>
          <p:nvPr/>
        </p:nvSpPr>
        <p:spPr>
          <a:xfrm>
            <a:off x="3058886" y="381000"/>
            <a:ext cx="4855028" cy="707886"/>
          </a:xfrm>
          <a:prstGeom prst="rect">
            <a:avLst/>
          </a:prstGeom>
          <a:noFill/>
        </p:spPr>
        <p:txBody>
          <a:bodyPr wrap="square" rtlCol="0">
            <a:spAutoFit/>
          </a:bodyPr>
          <a:lstStyle/>
          <a:p>
            <a:pPr algn="ctr"/>
            <a:r>
              <a:rPr lang="en-GB" sz="4000" dirty="0" smtClean="0">
                <a:solidFill>
                  <a:srgbClr val="FF0000"/>
                </a:solidFill>
              </a:rPr>
              <a:t>3. FLOAT</a:t>
            </a:r>
            <a:endParaRPr lang="en-GB" sz="4000" dirty="0">
              <a:solidFill>
                <a:srgbClr val="FF0000"/>
              </a:solidFill>
            </a:endParaRPr>
          </a:p>
        </p:txBody>
      </p:sp>
      <p:sp>
        <p:nvSpPr>
          <p:cNvPr id="5" name="Content Placeholder 2"/>
          <p:cNvSpPr txBox="1">
            <a:spLocks/>
          </p:cNvSpPr>
          <p:nvPr/>
        </p:nvSpPr>
        <p:spPr>
          <a:xfrm>
            <a:off x="881743" y="3099591"/>
            <a:ext cx="10515600" cy="11244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A great place to practise your floating skills is during swimming lessons.</a:t>
            </a:r>
          </a:p>
        </p:txBody>
      </p:sp>
      <p:sp>
        <p:nvSpPr>
          <p:cNvPr id="6" name="Content Placeholder 2"/>
          <p:cNvSpPr txBox="1">
            <a:spLocks/>
          </p:cNvSpPr>
          <p:nvPr/>
        </p:nvSpPr>
        <p:spPr>
          <a:xfrm>
            <a:off x="859972" y="4100738"/>
            <a:ext cx="10515600" cy="17993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People can float in lots of different positions. Some children may have learnt to float like a star in swimming lessons. This is a really important skill to practice.</a:t>
            </a:r>
          </a:p>
          <a:p>
            <a:pPr marL="0" indent="0">
              <a:buFont typeface="Arial" panose="020B0604020202020204" pitchFamily="34" charset="0"/>
              <a:buNone/>
            </a:pPr>
            <a:endParaRPr lang="en-GB" dirty="0"/>
          </a:p>
        </p:txBody>
      </p:sp>
      <p:sp>
        <p:nvSpPr>
          <p:cNvPr id="7" name="Explosion 2 6"/>
          <p:cNvSpPr/>
          <p:nvPr/>
        </p:nvSpPr>
        <p:spPr>
          <a:xfrm rot="398253">
            <a:off x="5491843" y="4763990"/>
            <a:ext cx="5655129" cy="2239523"/>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6645728" y="5468314"/>
            <a:ext cx="3532414" cy="923330"/>
          </a:xfrm>
          <a:prstGeom prst="rect">
            <a:avLst/>
          </a:prstGeom>
          <a:noFill/>
        </p:spPr>
        <p:txBody>
          <a:bodyPr wrap="square" rtlCol="0">
            <a:spAutoFit/>
          </a:bodyPr>
          <a:lstStyle/>
          <a:p>
            <a:r>
              <a:rPr lang="en-GB" dirty="0" smtClean="0">
                <a:latin typeface="Bliss2"/>
              </a:rPr>
              <a:t>Why not practice the float position standing up in your learning space.</a:t>
            </a:r>
          </a:p>
        </p:txBody>
      </p:sp>
    </p:spTree>
    <p:extLst>
      <p:ext uri="{BB962C8B-B14F-4D97-AF65-F5344CB8AC3E}">
        <p14:creationId xmlns:p14="http://schemas.microsoft.com/office/powerpoint/2010/main" val="2748109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51369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70858" y="735969"/>
            <a:ext cx="10515600" cy="1625147"/>
          </a:xfrm>
        </p:spPr>
        <p:txBody>
          <a:bodyPr>
            <a:normAutofit/>
          </a:bodyPr>
          <a:lstStyle/>
          <a:p>
            <a:pPr marL="0" indent="0">
              <a:buNone/>
            </a:pPr>
            <a:r>
              <a:rPr lang="en-GB" dirty="0"/>
              <a:t>I’m sure you all know that police officers, fire fighters and ambulance crew are here to help us in an emergency. They will even help us if we get into trouble around </a:t>
            </a:r>
            <a:r>
              <a:rPr lang="en-GB" dirty="0" smtClean="0"/>
              <a:t>water.</a:t>
            </a:r>
            <a:endParaRPr lang="en-GB" dirty="0"/>
          </a:p>
        </p:txBody>
      </p:sp>
      <p:sp>
        <p:nvSpPr>
          <p:cNvPr id="4" name="TextBox 3"/>
          <p:cNvSpPr txBox="1"/>
          <p:nvPr/>
        </p:nvSpPr>
        <p:spPr>
          <a:xfrm>
            <a:off x="2449286" y="139420"/>
            <a:ext cx="8556171" cy="707886"/>
          </a:xfrm>
          <a:prstGeom prst="rect">
            <a:avLst/>
          </a:prstGeom>
          <a:noFill/>
        </p:spPr>
        <p:txBody>
          <a:bodyPr wrap="square" rtlCol="0">
            <a:spAutoFit/>
          </a:bodyPr>
          <a:lstStyle/>
          <a:p>
            <a:r>
              <a:rPr lang="en-GB" sz="4000" dirty="0">
                <a:solidFill>
                  <a:srgbClr val="FF0000"/>
                </a:solidFill>
              </a:rPr>
              <a:t>4. CALL </a:t>
            </a:r>
            <a:r>
              <a:rPr lang="en-GB" sz="4000" dirty="0" smtClean="0">
                <a:solidFill>
                  <a:srgbClr val="FF0000"/>
                </a:solidFill>
              </a:rPr>
              <a:t>999/112 </a:t>
            </a:r>
            <a:r>
              <a:rPr lang="en-GB" sz="4000" dirty="0">
                <a:solidFill>
                  <a:srgbClr val="FF0000"/>
                </a:solidFill>
              </a:rPr>
              <a:t>OR SHOUT FOR HELP</a:t>
            </a:r>
          </a:p>
        </p:txBody>
      </p:sp>
      <p:sp>
        <p:nvSpPr>
          <p:cNvPr id="5" name="Content Placeholder 2"/>
          <p:cNvSpPr txBox="1">
            <a:spLocks/>
          </p:cNvSpPr>
          <p:nvPr/>
        </p:nvSpPr>
        <p:spPr>
          <a:xfrm>
            <a:off x="810986" y="2103113"/>
            <a:ext cx="10515600" cy="11244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t>Now what do we call the people who look after you and GUARD your LIFE at the beach or pool? </a:t>
            </a:r>
          </a:p>
        </p:txBody>
      </p:sp>
      <p:sp>
        <p:nvSpPr>
          <p:cNvPr id="6" name="Content Placeholder 2"/>
          <p:cNvSpPr txBox="1">
            <a:spLocks/>
          </p:cNvSpPr>
          <p:nvPr/>
        </p:nvSpPr>
        <p:spPr>
          <a:xfrm>
            <a:off x="4686299" y="2484113"/>
            <a:ext cx="3679371" cy="7434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rgbClr val="FF0000"/>
                </a:solidFill>
              </a:rPr>
              <a:t>That’s right! Lifeguards.</a:t>
            </a:r>
          </a:p>
          <a:p>
            <a:pPr marL="0" indent="0">
              <a:buFont typeface="Arial" panose="020B0604020202020204" pitchFamily="34" charset="0"/>
              <a:buNone/>
            </a:pPr>
            <a:endParaRPr lang="en-GB" dirty="0">
              <a:solidFill>
                <a:srgbClr val="FF0000"/>
              </a:solidFill>
            </a:endParaRPr>
          </a:p>
        </p:txBody>
      </p:sp>
      <p:sp>
        <p:nvSpPr>
          <p:cNvPr id="2" name="TextBox 1"/>
          <p:cNvSpPr txBox="1"/>
          <p:nvPr/>
        </p:nvSpPr>
        <p:spPr>
          <a:xfrm>
            <a:off x="810986" y="3090328"/>
            <a:ext cx="10363200" cy="954107"/>
          </a:xfrm>
          <a:prstGeom prst="rect">
            <a:avLst/>
          </a:prstGeom>
          <a:noFill/>
        </p:spPr>
        <p:txBody>
          <a:bodyPr wrap="square" rtlCol="0">
            <a:spAutoFit/>
          </a:bodyPr>
          <a:lstStyle/>
          <a:p>
            <a:r>
              <a:rPr lang="en-GB" sz="2800" dirty="0"/>
              <a:t>Does anyone know the special number we call to contact any of the emergency services (like the Police, Fire Brigade </a:t>
            </a:r>
            <a:r>
              <a:rPr lang="en-GB" sz="2800" dirty="0" smtClean="0"/>
              <a:t>and ambulance)?</a:t>
            </a:r>
            <a:endParaRPr lang="en-GB" sz="2800" dirty="0"/>
          </a:p>
        </p:txBody>
      </p:sp>
      <p:sp>
        <p:nvSpPr>
          <p:cNvPr id="7" name="TextBox 6"/>
          <p:cNvSpPr txBox="1"/>
          <p:nvPr/>
        </p:nvSpPr>
        <p:spPr>
          <a:xfrm>
            <a:off x="810986" y="4138482"/>
            <a:ext cx="10265229" cy="1384995"/>
          </a:xfrm>
          <a:prstGeom prst="rect">
            <a:avLst/>
          </a:prstGeom>
          <a:noFill/>
        </p:spPr>
        <p:txBody>
          <a:bodyPr wrap="square" rtlCol="0">
            <a:spAutoFit/>
          </a:bodyPr>
          <a:lstStyle/>
          <a:p>
            <a:r>
              <a:rPr lang="en-GB" sz="2800" dirty="0" smtClean="0"/>
              <a:t>Yes, 999 and this special number can also be called if you see someone in difficulty in the water. You would ask for the Coastguard.</a:t>
            </a:r>
            <a:r>
              <a:rPr lang="en-GB" sz="2800" dirty="0"/>
              <a:t> </a:t>
            </a:r>
            <a:r>
              <a:rPr lang="en-GB" sz="2800" dirty="0" smtClean="0"/>
              <a:t> Well done everyone! </a:t>
            </a:r>
            <a:endParaRPr lang="en-GB" sz="2800" dirty="0"/>
          </a:p>
        </p:txBody>
      </p:sp>
      <p:sp>
        <p:nvSpPr>
          <p:cNvPr id="10" name="Explosion 2 9"/>
          <p:cNvSpPr/>
          <p:nvPr/>
        </p:nvSpPr>
        <p:spPr>
          <a:xfrm rot="398253">
            <a:off x="4686299" y="4773647"/>
            <a:ext cx="5655129" cy="2239523"/>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6068786" y="5293243"/>
            <a:ext cx="3145971" cy="1200329"/>
          </a:xfrm>
          <a:prstGeom prst="rect">
            <a:avLst/>
          </a:prstGeom>
          <a:noFill/>
        </p:spPr>
        <p:txBody>
          <a:bodyPr wrap="square" rtlCol="0">
            <a:spAutoFit/>
          </a:bodyPr>
          <a:lstStyle/>
          <a:p>
            <a:r>
              <a:rPr lang="en-GB" dirty="0" smtClean="0"/>
              <a:t>Did you know </a:t>
            </a:r>
            <a:r>
              <a:rPr lang="en-GB" dirty="0"/>
              <a:t>112 is the </a:t>
            </a:r>
            <a:r>
              <a:rPr lang="en-GB" dirty="0" smtClean="0"/>
              <a:t>emergency number </a:t>
            </a:r>
            <a:r>
              <a:rPr lang="en-GB" dirty="0"/>
              <a:t>used in</a:t>
            </a:r>
          </a:p>
          <a:p>
            <a:r>
              <a:rPr lang="en-GB" dirty="0"/>
              <a:t>Ireland and the rest</a:t>
            </a:r>
          </a:p>
          <a:p>
            <a:r>
              <a:rPr lang="en-GB" dirty="0"/>
              <a:t>of </a:t>
            </a:r>
            <a:r>
              <a:rPr lang="en-GB" dirty="0" smtClean="0"/>
              <a:t>Europe.</a:t>
            </a:r>
            <a:endParaRPr lang="en-GB" dirty="0"/>
          </a:p>
        </p:txBody>
      </p:sp>
    </p:spTree>
    <p:extLst>
      <p:ext uri="{BB962C8B-B14F-4D97-AF65-F5344CB8AC3E}">
        <p14:creationId xmlns:p14="http://schemas.microsoft.com/office/powerpoint/2010/main" val="1755400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p:bldP spid="7" grpId="0"/>
      <p:bldP spid="10" grpId="0" animBg="1"/>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4" name="TextBox 3"/>
          <p:cNvSpPr txBox="1"/>
          <p:nvPr/>
        </p:nvSpPr>
        <p:spPr>
          <a:xfrm>
            <a:off x="2449286" y="139420"/>
            <a:ext cx="8556171" cy="707886"/>
          </a:xfrm>
          <a:prstGeom prst="rect">
            <a:avLst/>
          </a:prstGeom>
          <a:noFill/>
        </p:spPr>
        <p:txBody>
          <a:bodyPr wrap="square" rtlCol="0">
            <a:spAutoFit/>
          </a:bodyPr>
          <a:lstStyle/>
          <a:p>
            <a:r>
              <a:rPr lang="en-GB" sz="4000" dirty="0">
                <a:solidFill>
                  <a:srgbClr val="FF0000"/>
                </a:solidFill>
              </a:rPr>
              <a:t>4. CALL </a:t>
            </a:r>
            <a:r>
              <a:rPr lang="en-GB" sz="4000" dirty="0" smtClean="0">
                <a:solidFill>
                  <a:srgbClr val="FF0000"/>
                </a:solidFill>
              </a:rPr>
              <a:t>999/112 </a:t>
            </a:r>
            <a:r>
              <a:rPr lang="en-GB" sz="4000" dirty="0">
                <a:solidFill>
                  <a:srgbClr val="FF0000"/>
                </a:solidFill>
              </a:rPr>
              <a:t>OR SHOUT FOR HELP</a:t>
            </a:r>
          </a:p>
        </p:txBody>
      </p:sp>
      <p:sp>
        <p:nvSpPr>
          <p:cNvPr id="8" name="TextBox 7"/>
          <p:cNvSpPr txBox="1"/>
          <p:nvPr/>
        </p:nvSpPr>
        <p:spPr>
          <a:xfrm>
            <a:off x="2558143" y="3526084"/>
            <a:ext cx="7609114" cy="523220"/>
          </a:xfrm>
          <a:prstGeom prst="rect">
            <a:avLst/>
          </a:prstGeom>
          <a:noFill/>
        </p:spPr>
        <p:txBody>
          <a:bodyPr wrap="square" rtlCol="0">
            <a:spAutoFit/>
          </a:bodyPr>
          <a:lstStyle/>
          <a:p>
            <a:r>
              <a:rPr lang="en-GB" sz="2800" dirty="0" smtClean="0"/>
              <a:t>That’s right, YOUR VOICE. You can SHOUT!</a:t>
            </a:r>
            <a:endParaRPr lang="en-GB" sz="2800" dirty="0"/>
          </a:p>
        </p:txBody>
      </p:sp>
      <p:sp>
        <p:nvSpPr>
          <p:cNvPr id="9" name="TextBox 8"/>
          <p:cNvSpPr txBox="1"/>
          <p:nvPr/>
        </p:nvSpPr>
        <p:spPr>
          <a:xfrm>
            <a:off x="713015" y="1278754"/>
            <a:ext cx="10765970" cy="1815882"/>
          </a:xfrm>
          <a:prstGeom prst="rect">
            <a:avLst/>
          </a:prstGeom>
          <a:noFill/>
        </p:spPr>
        <p:txBody>
          <a:bodyPr wrap="square" rtlCol="0">
            <a:spAutoFit/>
          </a:bodyPr>
          <a:lstStyle/>
          <a:p>
            <a:r>
              <a:rPr lang="en-GB" sz="2800" dirty="0" smtClean="0"/>
              <a:t>Now if you don’t have a phone and you see someone in trouble in the water who needs help what could you use? All of us have one, it makes lots of different sounds from a quiet whisper to a loud SHOUT, and</a:t>
            </a:r>
          </a:p>
          <a:p>
            <a:r>
              <a:rPr lang="en-GB" sz="2800" dirty="0" smtClean="0"/>
              <a:t>I’m using mine right now. </a:t>
            </a:r>
          </a:p>
        </p:txBody>
      </p:sp>
      <p:sp>
        <p:nvSpPr>
          <p:cNvPr id="11" name="TextBox 10"/>
          <p:cNvSpPr txBox="1"/>
          <p:nvPr/>
        </p:nvSpPr>
        <p:spPr>
          <a:xfrm>
            <a:off x="2960914" y="4480752"/>
            <a:ext cx="8915400" cy="523220"/>
          </a:xfrm>
          <a:prstGeom prst="rect">
            <a:avLst/>
          </a:prstGeom>
          <a:noFill/>
        </p:spPr>
        <p:txBody>
          <a:bodyPr wrap="square" rtlCol="0">
            <a:spAutoFit/>
          </a:bodyPr>
          <a:lstStyle/>
          <a:p>
            <a:r>
              <a:rPr lang="en-GB" sz="2800" dirty="0"/>
              <a:t>Let’s practice calling for help shall we? </a:t>
            </a:r>
            <a:endParaRPr lang="en-GB" sz="2800" dirty="0" smtClean="0"/>
          </a:p>
        </p:txBody>
      </p:sp>
    </p:spTree>
    <p:extLst>
      <p:ext uri="{BB962C8B-B14F-4D97-AF65-F5344CB8AC3E}">
        <p14:creationId xmlns:p14="http://schemas.microsoft.com/office/powerpoint/2010/main" val="3729411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1"/>
          </a:xfrm>
          <a:prstGeom prst="rect">
            <a:avLst/>
          </a:prstGeom>
        </p:spPr>
      </p:pic>
    </p:spTree>
    <p:extLst>
      <p:ext uri="{BB962C8B-B14F-4D97-AF65-F5344CB8AC3E}">
        <p14:creationId xmlns:p14="http://schemas.microsoft.com/office/powerpoint/2010/main" val="40110229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1"/>
            <a:ext cx="12192000" cy="6858000"/>
          </a:xfrm>
          <a:prstGeom prst="rect">
            <a:avLst/>
          </a:prstGeom>
        </p:spPr>
      </p:pic>
      <p:sp>
        <p:nvSpPr>
          <p:cNvPr id="5" name="TextBox 4"/>
          <p:cNvSpPr txBox="1"/>
          <p:nvPr/>
        </p:nvSpPr>
        <p:spPr>
          <a:xfrm>
            <a:off x="1132114" y="4191232"/>
            <a:ext cx="8153400" cy="2677656"/>
          </a:xfrm>
          <a:prstGeom prst="rect">
            <a:avLst/>
          </a:prstGeom>
          <a:noFill/>
        </p:spPr>
        <p:txBody>
          <a:bodyPr wrap="square" rtlCol="0">
            <a:spAutoFit/>
          </a:bodyPr>
          <a:lstStyle/>
          <a:p>
            <a:r>
              <a:rPr lang="en-GB" sz="2400" b="1" dirty="0">
                <a:solidFill>
                  <a:schemeClr val="bg1"/>
                </a:solidFill>
              </a:rPr>
              <a:t>Choppy the cat and Ruff the dog are best friends. They do everything together. They go to the same school, share the</a:t>
            </a:r>
          </a:p>
          <a:p>
            <a:r>
              <a:rPr lang="en-GB" sz="2400" b="1" dirty="0">
                <a:solidFill>
                  <a:schemeClr val="bg1"/>
                </a:solidFill>
              </a:rPr>
              <a:t>same friends, and even have the same favourite snack.</a:t>
            </a:r>
          </a:p>
          <a:p>
            <a:r>
              <a:rPr lang="en-GB" sz="2400" b="1" dirty="0">
                <a:solidFill>
                  <a:schemeClr val="bg1"/>
                </a:solidFill>
              </a:rPr>
              <a:t>When Stormy Stan took them for swimming lessons, Choppy and Ruff both learned to swim at the same time. They</a:t>
            </a:r>
          </a:p>
          <a:p>
            <a:r>
              <a:rPr lang="en-GB" sz="2400" b="1" dirty="0">
                <a:solidFill>
                  <a:schemeClr val="bg1"/>
                </a:solidFill>
              </a:rPr>
              <a:t>were very proud of how well they could swim AND they had just learnt how to float without their arm bands.</a:t>
            </a:r>
          </a:p>
        </p:txBody>
      </p:sp>
    </p:spTree>
    <p:extLst>
      <p:ext uri="{BB962C8B-B14F-4D97-AF65-F5344CB8AC3E}">
        <p14:creationId xmlns:p14="http://schemas.microsoft.com/office/powerpoint/2010/main" val="36560218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1999" cy="6858000"/>
          </a:xfrm>
          <a:prstGeom prst="rect">
            <a:avLst/>
          </a:prstGeom>
        </p:spPr>
      </p:pic>
      <p:sp>
        <p:nvSpPr>
          <p:cNvPr id="5" name="TextBox 4"/>
          <p:cNvSpPr txBox="1"/>
          <p:nvPr/>
        </p:nvSpPr>
        <p:spPr>
          <a:xfrm>
            <a:off x="5317672" y="969992"/>
            <a:ext cx="6455228" cy="5078313"/>
          </a:xfrm>
          <a:prstGeom prst="rect">
            <a:avLst/>
          </a:prstGeom>
          <a:noFill/>
        </p:spPr>
        <p:txBody>
          <a:bodyPr wrap="square" rtlCol="0">
            <a:spAutoFit/>
          </a:bodyPr>
          <a:lstStyle/>
          <a:p>
            <a:r>
              <a:rPr lang="en-GB" b="1" dirty="0">
                <a:solidFill>
                  <a:schemeClr val="bg1"/>
                </a:solidFill>
              </a:rPr>
              <a:t>One sunny day Stan took them to the park for a picnic.</a:t>
            </a:r>
          </a:p>
          <a:p>
            <a:r>
              <a:rPr lang="en-GB" b="1" dirty="0">
                <a:solidFill>
                  <a:schemeClr val="bg1"/>
                </a:solidFill>
              </a:rPr>
              <a:t>Choppy and Ruff were running and jumping around while Stan set out the picnic blanket. He had packed their </a:t>
            </a:r>
            <a:r>
              <a:rPr lang="en-GB" b="1" dirty="0" smtClean="0">
                <a:solidFill>
                  <a:schemeClr val="bg1"/>
                </a:solidFill>
              </a:rPr>
              <a:t>favourite cheese </a:t>
            </a:r>
            <a:r>
              <a:rPr lang="en-GB" b="1" dirty="0">
                <a:solidFill>
                  <a:schemeClr val="bg1"/>
                </a:solidFill>
              </a:rPr>
              <a:t>sandwiches and was sorting out their lunch.</a:t>
            </a:r>
          </a:p>
          <a:p>
            <a:r>
              <a:rPr lang="en-GB" b="1" dirty="0">
                <a:solidFill>
                  <a:schemeClr val="bg1"/>
                </a:solidFill>
              </a:rPr>
              <a:t>Choppy and Ruff were having a brilliant time, climbing the big oak tree and playing with Ruff’s new kite.</a:t>
            </a:r>
          </a:p>
          <a:p>
            <a:r>
              <a:rPr lang="en-GB" b="1" dirty="0">
                <a:solidFill>
                  <a:schemeClr val="bg1"/>
                </a:solidFill>
              </a:rPr>
              <a:t>‘Don’t go too far!’ called Stan.</a:t>
            </a:r>
          </a:p>
          <a:p>
            <a:r>
              <a:rPr lang="en-GB" b="1" dirty="0">
                <a:solidFill>
                  <a:schemeClr val="bg1"/>
                </a:solidFill>
              </a:rPr>
              <a:t>‘We won’t’ replied the friends at the same time (they often said the same thing at the same time</a:t>
            </a:r>
            <a:r>
              <a:rPr lang="en-GB" b="1" dirty="0" smtClean="0">
                <a:solidFill>
                  <a:schemeClr val="bg1"/>
                </a:solidFill>
              </a:rPr>
              <a:t>). Just </a:t>
            </a:r>
            <a:r>
              <a:rPr lang="en-GB" b="1" dirty="0">
                <a:solidFill>
                  <a:schemeClr val="bg1"/>
                </a:solidFill>
              </a:rPr>
              <a:t>then Choppy spotted a duck with three fluffy yellow ducklings.</a:t>
            </a:r>
          </a:p>
          <a:p>
            <a:r>
              <a:rPr lang="en-GB" b="1" dirty="0">
                <a:solidFill>
                  <a:schemeClr val="bg1"/>
                </a:solidFill>
              </a:rPr>
              <a:t>‘Look Ruff!’ she shouted, jumping up and down excitedly. But the ducks were too quick and disappeared</a:t>
            </a:r>
          </a:p>
          <a:p>
            <a:r>
              <a:rPr lang="en-GB" b="1" dirty="0">
                <a:solidFill>
                  <a:schemeClr val="bg1"/>
                </a:solidFill>
              </a:rPr>
              <a:t>into the trees before Ruff could see them.</a:t>
            </a:r>
          </a:p>
          <a:p>
            <a:r>
              <a:rPr lang="en-GB" b="1" dirty="0">
                <a:solidFill>
                  <a:schemeClr val="bg1"/>
                </a:solidFill>
              </a:rPr>
              <a:t>‘What is it?’ Asked Ruff</a:t>
            </a:r>
            <a:r>
              <a:rPr lang="en-GB" b="1" dirty="0" smtClean="0">
                <a:solidFill>
                  <a:schemeClr val="bg1"/>
                </a:solidFill>
              </a:rPr>
              <a:t>.</a:t>
            </a:r>
          </a:p>
          <a:p>
            <a:r>
              <a:rPr lang="en-GB" b="1" dirty="0">
                <a:solidFill>
                  <a:schemeClr val="bg1"/>
                </a:solidFill>
              </a:rPr>
              <a:t>‘Ducks! Let’s follow them’ said Choppy, still jumping up and down. She loved chasing </a:t>
            </a:r>
            <a:r>
              <a:rPr lang="en-GB" b="1" dirty="0" smtClean="0">
                <a:solidFill>
                  <a:schemeClr val="bg1"/>
                </a:solidFill>
              </a:rPr>
              <a:t>birds. Ruff </a:t>
            </a:r>
            <a:r>
              <a:rPr lang="en-GB" b="1" dirty="0">
                <a:solidFill>
                  <a:schemeClr val="bg1"/>
                </a:solidFill>
              </a:rPr>
              <a:t>wasn’t sure. ‘But Stan told us to stay near him where he can see us’ he said with a worried look on his face.</a:t>
            </a:r>
          </a:p>
        </p:txBody>
      </p:sp>
    </p:spTree>
    <p:extLst>
      <p:ext uri="{BB962C8B-B14F-4D97-AF65-F5344CB8AC3E}">
        <p14:creationId xmlns:p14="http://schemas.microsoft.com/office/powerpoint/2010/main" val="11413969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1"/>
            <a:ext cx="12191999" cy="6858000"/>
          </a:xfrm>
          <a:prstGeom prst="rect">
            <a:avLst/>
          </a:prstGeom>
        </p:spPr>
      </p:pic>
    </p:spTree>
    <p:extLst>
      <p:ext uri="{BB962C8B-B14F-4D97-AF65-F5344CB8AC3E}">
        <p14:creationId xmlns:p14="http://schemas.microsoft.com/office/powerpoint/2010/main" val="33584252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1"/>
            <a:ext cx="12192000" cy="6858000"/>
          </a:xfrm>
          <a:prstGeom prst="rect">
            <a:avLst/>
          </a:prstGeom>
        </p:spPr>
      </p:pic>
    </p:spTree>
    <p:extLst>
      <p:ext uri="{BB962C8B-B14F-4D97-AF65-F5344CB8AC3E}">
        <p14:creationId xmlns:p14="http://schemas.microsoft.com/office/powerpoint/2010/main" val="42250022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1999" cy="6858000"/>
          </a:xfrm>
          <a:prstGeom prst="rect">
            <a:avLst/>
          </a:prstGeom>
        </p:spPr>
      </p:pic>
      <p:sp>
        <p:nvSpPr>
          <p:cNvPr id="5" name="TextBox 4"/>
          <p:cNvSpPr txBox="1"/>
          <p:nvPr/>
        </p:nvSpPr>
        <p:spPr>
          <a:xfrm>
            <a:off x="6923315" y="751114"/>
            <a:ext cx="5268685" cy="5355312"/>
          </a:xfrm>
          <a:prstGeom prst="rect">
            <a:avLst/>
          </a:prstGeom>
          <a:noFill/>
        </p:spPr>
        <p:txBody>
          <a:bodyPr wrap="square" rtlCol="0">
            <a:spAutoFit/>
          </a:bodyPr>
          <a:lstStyle/>
          <a:p>
            <a:r>
              <a:rPr lang="en-GB" b="1" dirty="0">
                <a:solidFill>
                  <a:schemeClr val="bg1"/>
                </a:solidFill>
              </a:rPr>
              <a:t>Ruff looked back at Stan who was still unpacking the boxes from their picnic basket.</a:t>
            </a:r>
          </a:p>
          <a:p>
            <a:r>
              <a:rPr lang="en-GB" b="1" dirty="0">
                <a:solidFill>
                  <a:schemeClr val="bg1"/>
                </a:solidFill>
              </a:rPr>
              <a:t>‘I don’t think the ducks have gone far’ said Choppy. ‘They’ve probably headed to the lake just over there’ she </a:t>
            </a:r>
            <a:r>
              <a:rPr lang="en-GB" b="1" dirty="0" smtClean="0">
                <a:solidFill>
                  <a:schemeClr val="bg1"/>
                </a:solidFill>
              </a:rPr>
              <a:t>urged, pointing </a:t>
            </a:r>
            <a:r>
              <a:rPr lang="en-GB" b="1" dirty="0">
                <a:solidFill>
                  <a:schemeClr val="bg1"/>
                </a:solidFill>
              </a:rPr>
              <a:t>down towards the bridge. ‘Come on</a:t>
            </a:r>
            <a:r>
              <a:rPr lang="en-GB" b="1" dirty="0" smtClean="0">
                <a:solidFill>
                  <a:schemeClr val="bg1"/>
                </a:solidFill>
              </a:rPr>
              <a:t>!’ The </a:t>
            </a:r>
            <a:r>
              <a:rPr lang="en-GB" b="1" dirty="0">
                <a:solidFill>
                  <a:schemeClr val="bg1"/>
                </a:solidFill>
              </a:rPr>
              <a:t>friends ran down the steep hill towards the lake. They could see the ducklings hopping into the </a:t>
            </a:r>
            <a:r>
              <a:rPr lang="en-GB" b="1" dirty="0" smtClean="0">
                <a:solidFill>
                  <a:schemeClr val="bg1"/>
                </a:solidFill>
              </a:rPr>
              <a:t>calm water </a:t>
            </a:r>
            <a:r>
              <a:rPr lang="en-GB" b="1" dirty="0">
                <a:solidFill>
                  <a:schemeClr val="bg1"/>
                </a:solidFill>
              </a:rPr>
              <a:t>one after the other.</a:t>
            </a:r>
          </a:p>
          <a:p>
            <a:r>
              <a:rPr lang="en-GB" b="1" dirty="0">
                <a:solidFill>
                  <a:schemeClr val="bg1"/>
                </a:solidFill>
              </a:rPr>
              <a:t>‘Let’s go onto the bridge so we can get a better look’ suggested Choppy, now feeling excited </a:t>
            </a:r>
            <a:r>
              <a:rPr lang="en-GB" b="1" dirty="0" smtClean="0">
                <a:solidFill>
                  <a:schemeClr val="bg1"/>
                </a:solidFill>
              </a:rPr>
              <a:t>she would </a:t>
            </a:r>
            <a:r>
              <a:rPr lang="en-GB" b="1" dirty="0">
                <a:solidFill>
                  <a:schemeClr val="bg1"/>
                </a:solidFill>
              </a:rPr>
              <a:t>get to see the ducklings up close</a:t>
            </a:r>
            <a:r>
              <a:rPr lang="en-GB" b="1" dirty="0" smtClean="0">
                <a:solidFill>
                  <a:schemeClr val="bg1"/>
                </a:solidFill>
              </a:rPr>
              <a:t>. </a:t>
            </a:r>
            <a:r>
              <a:rPr lang="en-GB" b="1" dirty="0">
                <a:solidFill>
                  <a:schemeClr val="bg1"/>
                </a:solidFill>
              </a:rPr>
              <a:t>As the friends stood on the low bridge, a gust of wind swept Ruff’s kite straight out of his hand and into the lake.</a:t>
            </a:r>
          </a:p>
          <a:p>
            <a:r>
              <a:rPr lang="en-GB" b="1" dirty="0">
                <a:solidFill>
                  <a:schemeClr val="bg1"/>
                </a:solidFill>
              </a:rPr>
              <a:t>‘Oh no!’ howled Ruff as the kite, skimmed across the water and landed in the middle of the lake. ‘That’s my new kite!’</a:t>
            </a:r>
          </a:p>
          <a:p>
            <a:r>
              <a:rPr lang="en-GB" b="1" dirty="0">
                <a:solidFill>
                  <a:schemeClr val="bg1"/>
                </a:solidFill>
              </a:rPr>
              <a:t>‘Don’t worry’ said Choppy. ‘Let’s wait for the breeze to blow it closer to the bank. From there I should be able to reach </a:t>
            </a:r>
            <a:r>
              <a:rPr lang="en-GB" b="1" dirty="0" smtClean="0">
                <a:solidFill>
                  <a:schemeClr val="bg1"/>
                </a:solidFill>
              </a:rPr>
              <a:t>it without </a:t>
            </a:r>
            <a:r>
              <a:rPr lang="en-GB" b="1" dirty="0">
                <a:solidFill>
                  <a:schemeClr val="bg1"/>
                </a:solidFill>
              </a:rPr>
              <a:t>getting wet’.</a:t>
            </a:r>
          </a:p>
        </p:txBody>
      </p:sp>
    </p:spTree>
    <p:extLst>
      <p:ext uri="{BB962C8B-B14F-4D97-AF65-F5344CB8AC3E}">
        <p14:creationId xmlns:p14="http://schemas.microsoft.com/office/powerpoint/2010/main" val="38762359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1999" cy="6858001"/>
          </a:xfrm>
          <a:prstGeom prst="rect">
            <a:avLst/>
          </a:prstGeom>
        </p:spPr>
      </p:pic>
    </p:spTree>
    <p:extLst>
      <p:ext uri="{BB962C8B-B14F-4D97-AF65-F5344CB8AC3E}">
        <p14:creationId xmlns:p14="http://schemas.microsoft.com/office/powerpoint/2010/main" val="24547854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1999" cy="6858000"/>
          </a:xfrm>
          <a:prstGeom prst="rect">
            <a:avLst/>
          </a:prstGeom>
        </p:spPr>
      </p:pic>
    </p:spTree>
    <p:extLst>
      <p:ext uri="{BB962C8B-B14F-4D97-AF65-F5344CB8AC3E}">
        <p14:creationId xmlns:p14="http://schemas.microsoft.com/office/powerpoint/2010/main" val="2331574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1999" cy="6858000"/>
          </a:xfrm>
          <a:prstGeom prst="rect">
            <a:avLst/>
          </a:prstGeom>
        </p:spPr>
      </p:pic>
      <p:sp>
        <p:nvSpPr>
          <p:cNvPr id="5" name="TextBox 4"/>
          <p:cNvSpPr txBox="1"/>
          <p:nvPr/>
        </p:nvSpPr>
        <p:spPr>
          <a:xfrm>
            <a:off x="1774371" y="4894143"/>
            <a:ext cx="7456715" cy="2031325"/>
          </a:xfrm>
          <a:prstGeom prst="rect">
            <a:avLst/>
          </a:prstGeom>
          <a:noFill/>
        </p:spPr>
        <p:txBody>
          <a:bodyPr wrap="square" rtlCol="0">
            <a:spAutoFit/>
          </a:bodyPr>
          <a:lstStyle/>
          <a:p>
            <a:r>
              <a:rPr lang="en-GB" b="1" dirty="0">
                <a:solidFill>
                  <a:schemeClr val="bg1"/>
                </a:solidFill>
              </a:rPr>
              <a:t>The friends waited for a few minutes and sure enough the gentle breeze blew the kite towards the muddy </a:t>
            </a:r>
            <a:r>
              <a:rPr lang="en-GB" b="1" dirty="0" smtClean="0">
                <a:solidFill>
                  <a:schemeClr val="bg1"/>
                </a:solidFill>
              </a:rPr>
              <a:t>bank. Choppy </a:t>
            </a:r>
            <a:r>
              <a:rPr lang="en-GB" b="1" dirty="0">
                <a:solidFill>
                  <a:schemeClr val="bg1"/>
                </a:solidFill>
              </a:rPr>
              <a:t>grabbed a stick and climbed down the steep bank to try to collect the kite but as she leaned out </a:t>
            </a:r>
            <a:r>
              <a:rPr lang="en-GB" b="1" dirty="0" smtClean="0">
                <a:solidFill>
                  <a:schemeClr val="bg1"/>
                </a:solidFill>
              </a:rPr>
              <a:t>to grab </a:t>
            </a:r>
            <a:r>
              <a:rPr lang="en-GB" b="1" dirty="0">
                <a:solidFill>
                  <a:schemeClr val="bg1"/>
                </a:solidFill>
              </a:rPr>
              <a:t>it, the ground under her feet fell away and she tumbled into the lake</a:t>
            </a:r>
            <a:r>
              <a:rPr lang="en-GB" b="1" dirty="0" smtClean="0">
                <a:solidFill>
                  <a:schemeClr val="bg1"/>
                </a:solidFill>
              </a:rPr>
              <a:t>. </a:t>
            </a:r>
            <a:r>
              <a:rPr lang="en-GB" b="1" dirty="0">
                <a:solidFill>
                  <a:schemeClr val="bg1"/>
                </a:solidFill>
              </a:rPr>
              <a:t>The water felt like ice. Although it was a warm, sunny day Choppy had never felt so cold or shocked. She gasped for </a:t>
            </a:r>
            <a:r>
              <a:rPr lang="en-GB" b="1" dirty="0" smtClean="0">
                <a:solidFill>
                  <a:schemeClr val="bg1"/>
                </a:solidFill>
              </a:rPr>
              <a:t>air, trying </a:t>
            </a:r>
            <a:r>
              <a:rPr lang="en-GB" b="1" dirty="0">
                <a:solidFill>
                  <a:schemeClr val="bg1"/>
                </a:solidFill>
              </a:rPr>
              <a:t>to keep her head out of the water so she didn’t swallow any of it.</a:t>
            </a:r>
          </a:p>
        </p:txBody>
      </p:sp>
      <p:sp>
        <p:nvSpPr>
          <p:cNvPr id="6" name="TextBox 5"/>
          <p:cNvSpPr txBox="1"/>
          <p:nvPr/>
        </p:nvSpPr>
        <p:spPr>
          <a:xfrm>
            <a:off x="9546771" y="3145972"/>
            <a:ext cx="2569028" cy="2031325"/>
          </a:xfrm>
          <a:prstGeom prst="rect">
            <a:avLst/>
          </a:prstGeom>
          <a:noFill/>
        </p:spPr>
        <p:txBody>
          <a:bodyPr wrap="square" rtlCol="0">
            <a:spAutoFit/>
          </a:bodyPr>
          <a:lstStyle/>
          <a:p>
            <a:r>
              <a:rPr lang="en-GB" b="1" dirty="0">
                <a:solidFill>
                  <a:srgbClr val="FF0000"/>
                </a:solidFill>
              </a:rPr>
              <a:t>Choppy didn’t appreciate that the bank was slippery and the ground </a:t>
            </a:r>
            <a:r>
              <a:rPr lang="en-GB" b="1" dirty="0" smtClean="0">
                <a:solidFill>
                  <a:srgbClr val="FF0000"/>
                </a:solidFill>
              </a:rPr>
              <a:t>wasn’t safe </a:t>
            </a:r>
            <a:r>
              <a:rPr lang="en-GB" b="1" dirty="0">
                <a:solidFill>
                  <a:srgbClr val="FF0000"/>
                </a:solidFill>
              </a:rPr>
              <a:t>and now she has fallen. She should have remembered the </a:t>
            </a:r>
            <a:r>
              <a:rPr lang="en-GB" b="1" dirty="0" smtClean="0">
                <a:solidFill>
                  <a:srgbClr val="FF0000"/>
                </a:solidFill>
              </a:rPr>
              <a:t>STOP AND THINK </a:t>
            </a:r>
            <a:r>
              <a:rPr lang="en-GB" b="1" dirty="0">
                <a:solidFill>
                  <a:srgbClr val="FF0000"/>
                </a:solidFill>
              </a:rPr>
              <a:t>advice.</a:t>
            </a:r>
            <a:endParaRPr lang="en-GB" dirty="0">
              <a:solidFill>
                <a:srgbClr val="FF0000"/>
              </a:solidFill>
            </a:endParaRPr>
          </a:p>
        </p:txBody>
      </p:sp>
    </p:spTree>
    <p:extLst>
      <p:ext uri="{BB962C8B-B14F-4D97-AF65-F5344CB8AC3E}">
        <p14:creationId xmlns:p14="http://schemas.microsoft.com/office/powerpoint/2010/main" val="253185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5" name="TextBox 4"/>
          <p:cNvSpPr txBox="1"/>
          <p:nvPr/>
        </p:nvSpPr>
        <p:spPr>
          <a:xfrm>
            <a:off x="2079171" y="5388570"/>
            <a:ext cx="6139543" cy="923330"/>
          </a:xfrm>
          <a:prstGeom prst="rect">
            <a:avLst/>
          </a:prstGeom>
          <a:noFill/>
        </p:spPr>
        <p:txBody>
          <a:bodyPr wrap="square" rtlCol="0">
            <a:spAutoFit/>
          </a:bodyPr>
          <a:lstStyle/>
          <a:p>
            <a:r>
              <a:rPr lang="en-GB" b="1" dirty="0">
                <a:solidFill>
                  <a:schemeClr val="bg1"/>
                </a:solidFill>
              </a:rPr>
              <a:t>‘Wait!’ Cried Ruff. ‘Remember what we were told to do if we ever fell into cold water Choppy. Float!’ She </a:t>
            </a:r>
            <a:r>
              <a:rPr lang="en-GB" b="1" dirty="0" smtClean="0">
                <a:solidFill>
                  <a:schemeClr val="bg1"/>
                </a:solidFill>
              </a:rPr>
              <a:t>had been </a:t>
            </a:r>
            <a:r>
              <a:rPr lang="en-GB" b="1" dirty="0">
                <a:solidFill>
                  <a:schemeClr val="bg1"/>
                </a:solidFill>
              </a:rPr>
              <a:t>practising how to float in her swimming lessons.</a:t>
            </a:r>
          </a:p>
        </p:txBody>
      </p:sp>
    </p:spTree>
    <p:extLst>
      <p:ext uri="{BB962C8B-B14F-4D97-AF65-F5344CB8AC3E}">
        <p14:creationId xmlns:p14="http://schemas.microsoft.com/office/powerpoint/2010/main" val="5395636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855582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098172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5" name="TextBox 4"/>
          <p:cNvSpPr txBox="1"/>
          <p:nvPr/>
        </p:nvSpPr>
        <p:spPr>
          <a:xfrm>
            <a:off x="92528" y="2144484"/>
            <a:ext cx="9671957" cy="4247317"/>
          </a:xfrm>
          <a:prstGeom prst="rect">
            <a:avLst/>
          </a:prstGeom>
          <a:noFill/>
        </p:spPr>
        <p:txBody>
          <a:bodyPr wrap="square" rtlCol="0">
            <a:spAutoFit/>
          </a:bodyPr>
          <a:lstStyle/>
          <a:p>
            <a:r>
              <a:rPr lang="en-GB" b="1" dirty="0">
                <a:solidFill>
                  <a:schemeClr val="bg1"/>
                </a:solidFill>
              </a:rPr>
              <a:t>Choppy remembered. She had been practising how to float in her swimming lessons. She leant back in </a:t>
            </a:r>
            <a:r>
              <a:rPr lang="en-GB" b="1" dirty="0" smtClean="0">
                <a:solidFill>
                  <a:schemeClr val="bg1"/>
                </a:solidFill>
              </a:rPr>
              <a:t>the cold </a:t>
            </a:r>
            <a:r>
              <a:rPr lang="en-GB" b="1" dirty="0">
                <a:solidFill>
                  <a:schemeClr val="bg1"/>
                </a:solidFill>
              </a:rPr>
              <a:t>water and pushed her tummy up towards the sky, stretched out her arms and legs and began to float while </a:t>
            </a:r>
            <a:r>
              <a:rPr lang="en-GB" b="1" dirty="0" smtClean="0">
                <a:solidFill>
                  <a:schemeClr val="bg1"/>
                </a:solidFill>
              </a:rPr>
              <a:t>she controlled </a:t>
            </a:r>
            <a:r>
              <a:rPr lang="en-GB" b="1" dirty="0">
                <a:solidFill>
                  <a:schemeClr val="bg1"/>
                </a:solidFill>
              </a:rPr>
              <a:t>her breathing.</a:t>
            </a:r>
          </a:p>
          <a:p>
            <a:r>
              <a:rPr lang="en-GB" b="1" dirty="0">
                <a:solidFill>
                  <a:schemeClr val="bg1"/>
                </a:solidFill>
              </a:rPr>
              <a:t>‘I’ll get Stan to help’ shouted Ruff and ran back up the </a:t>
            </a:r>
            <a:endParaRPr lang="en-GB" b="1" dirty="0" smtClean="0">
              <a:solidFill>
                <a:schemeClr val="bg1"/>
              </a:solidFill>
            </a:endParaRPr>
          </a:p>
          <a:p>
            <a:r>
              <a:rPr lang="en-GB" b="1" dirty="0" smtClean="0">
                <a:solidFill>
                  <a:schemeClr val="bg1"/>
                </a:solidFill>
              </a:rPr>
              <a:t>hill </a:t>
            </a:r>
            <a:r>
              <a:rPr lang="en-GB" b="1" dirty="0">
                <a:solidFill>
                  <a:schemeClr val="bg1"/>
                </a:solidFill>
              </a:rPr>
              <a:t>as fast as he could. Shouting for Stan to come </a:t>
            </a:r>
            <a:endParaRPr lang="en-GB" b="1" dirty="0" smtClean="0">
              <a:solidFill>
                <a:schemeClr val="bg1"/>
              </a:solidFill>
            </a:endParaRPr>
          </a:p>
          <a:p>
            <a:r>
              <a:rPr lang="en-GB" b="1" dirty="0" smtClean="0">
                <a:solidFill>
                  <a:schemeClr val="bg1"/>
                </a:solidFill>
              </a:rPr>
              <a:t>quickly. </a:t>
            </a:r>
            <a:r>
              <a:rPr lang="en-GB" b="1" dirty="0">
                <a:solidFill>
                  <a:schemeClr val="bg1"/>
                </a:solidFill>
              </a:rPr>
              <a:t>After a minute, Choppy could feel her </a:t>
            </a:r>
            <a:r>
              <a:rPr lang="en-GB" b="1" dirty="0" smtClean="0">
                <a:solidFill>
                  <a:schemeClr val="bg1"/>
                </a:solidFill>
              </a:rPr>
              <a:t>breathing</a:t>
            </a:r>
          </a:p>
          <a:p>
            <a:r>
              <a:rPr lang="en-GB" b="1" dirty="0" smtClean="0">
                <a:solidFill>
                  <a:schemeClr val="bg1"/>
                </a:solidFill>
              </a:rPr>
              <a:t> </a:t>
            </a:r>
            <a:r>
              <a:rPr lang="en-GB" b="1" dirty="0">
                <a:solidFill>
                  <a:schemeClr val="bg1"/>
                </a:solidFill>
              </a:rPr>
              <a:t>begin to steady and she felt ready to swim </a:t>
            </a:r>
            <a:r>
              <a:rPr lang="en-GB" b="1" dirty="0" smtClean="0">
                <a:solidFill>
                  <a:schemeClr val="bg1"/>
                </a:solidFill>
              </a:rPr>
              <a:t>back towards </a:t>
            </a:r>
            <a:r>
              <a:rPr lang="en-GB" b="1" dirty="0">
                <a:solidFill>
                  <a:schemeClr val="bg1"/>
                </a:solidFill>
              </a:rPr>
              <a:t>the </a:t>
            </a:r>
            <a:endParaRPr lang="en-GB" b="1" dirty="0" smtClean="0">
              <a:solidFill>
                <a:schemeClr val="bg1"/>
              </a:solidFill>
            </a:endParaRPr>
          </a:p>
          <a:p>
            <a:r>
              <a:rPr lang="en-GB" b="1" dirty="0" smtClean="0">
                <a:solidFill>
                  <a:schemeClr val="bg1"/>
                </a:solidFill>
              </a:rPr>
              <a:t>bank. </a:t>
            </a:r>
            <a:r>
              <a:rPr lang="en-GB" b="1" dirty="0">
                <a:solidFill>
                  <a:schemeClr val="bg1"/>
                </a:solidFill>
              </a:rPr>
              <a:t>When she got there, Stan was there to help her out. He looked very worried.</a:t>
            </a:r>
          </a:p>
          <a:p>
            <a:r>
              <a:rPr lang="en-GB" b="1" dirty="0">
                <a:solidFill>
                  <a:schemeClr val="bg1"/>
                </a:solidFill>
              </a:rPr>
              <a:t>‘Choppy! Choppy! Are you ok?’ Stan cried, pulling a soggy, cold, sorry looking Choppy from the lake.</a:t>
            </a:r>
          </a:p>
          <a:p>
            <a:r>
              <a:rPr lang="en-GB" b="1" dirty="0">
                <a:solidFill>
                  <a:schemeClr val="bg1"/>
                </a:solidFill>
              </a:rPr>
              <a:t>‘I’m so sorry Stan,’ sobbed Choppy ‘We should never have run off where you couldn’t see us.’</a:t>
            </a:r>
          </a:p>
          <a:p>
            <a:r>
              <a:rPr lang="en-GB" b="1" dirty="0">
                <a:solidFill>
                  <a:schemeClr val="bg1"/>
                </a:solidFill>
              </a:rPr>
              <a:t>Stan smiled and wrapped Choppy in his big coat and the three of them headed back towards the picnic spot, very glad </a:t>
            </a:r>
            <a:r>
              <a:rPr lang="en-GB" b="1" dirty="0" smtClean="0">
                <a:solidFill>
                  <a:schemeClr val="bg1"/>
                </a:solidFill>
              </a:rPr>
              <a:t>that they </a:t>
            </a:r>
            <a:r>
              <a:rPr lang="en-GB" b="1" dirty="0">
                <a:solidFill>
                  <a:schemeClr val="bg1"/>
                </a:solidFill>
              </a:rPr>
              <a:t>knew what to do in this kind of emergency.</a:t>
            </a:r>
          </a:p>
          <a:p>
            <a:r>
              <a:rPr lang="en-GB" b="1" dirty="0">
                <a:solidFill>
                  <a:schemeClr val="bg1"/>
                </a:solidFill>
              </a:rPr>
              <a:t>‘I’m never going to run off again’ said Choppy.</a:t>
            </a:r>
          </a:p>
          <a:p>
            <a:r>
              <a:rPr lang="en-GB" b="1" dirty="0">
                <a:solidFill>
                  <a:schemeClr val="bg1"/>
                </a:solidFill>
              </a:rPr>
              <a:t>‘Neither am I’ said Ruff, happy his friend was safe.</a:t>
            </a:r>
          </a:p>
          <a:p>
            <a:r>
              <a:rPr lang="en-GB" b="1" dirty="0">
                <a:solidFill>
                  <a:schemeClr val="bg1"/>
                </a:solidFill>
              </a:rPr>
              <a:t>And they both happily tucked into their lunch.</a:t>
            </a:r>
          </a:p>
        </p:txBody>
      </p:sp>
    </p:spTree>
    <p:extLst>
      <p:ext uri="{BB962C8B-B14F-4D97-AF65-F5344CB8AC3E}">
        <p14:creationId xmlns:p14="http://schemas.microsoft.com/office/powerpoint/2010/main" val="8932359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317241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03515" y="430439"/>
            <a:ext cx="10515600" cy="1245961"/>
          </a:xfrm>
        </p:spPr>
        <p:txBody>
          <a:bodyPr>
            <a:noAutofit/>
          </a:bodyPr>
          <a:lstStyle/>
          <a:p>
            <a:r>
              <a:rPr lang="en-GB" sz="2800" dirty="0"/>
              <a:t>Choppy and Ruff were very lucky they knew what to do in this type of emergency but let’s have a look at the </a:t>
            </a:r>
            <a:r>
              <a:rPr lang="en-GB" sz="2800" dirty="0" smtClean="0"/>
              <a:t>decisions they </a:t>
            </a:r>
            <a:r>
              <a:rPr lang="en-GB" sz="2800" dirty="0"/>
              <a:t>made that day to see if more sensible choices could have been made.</a:t>
            </a:r>
            <a:br>
              <a:rPr lang="en-GB" sz="2800" dirty="0"/>
            </a:br>
            <a:endParaRPr lang="en-GB" sz="2800" dirty="0"/>
          </a:p>
        </p:txBody>
      </p:sp>
      <p:sp>
        <p:nvSpPr>
          <p:cNvPr id="4" name="TextBox 3"/>
          <p:cNvSpPr txBox="1"/>
          <p:nvPr/>
        </p:nvSpPr>
        <p:spPr>
          <a:xfrm>
            <a:off x="903510" y="1494043"/>
            <a:ext cx="10221690" cy="1200329"/>
          </a:xfrm>
          <a:prstGeom prst="rect">
            <a:avLst/>
          </a:prstGeom>
          <a:noFill/>
        </p:spPr>
        <p:txBody>
          <a:bodyPr wrap="square" rtlCol="0">
            <a:spAutoFit/>
          </a:bodyPr>
          <a:lstStyle/>
          <a:p>
            <a:r>
              <a:rPr lang="en-GB" dirty="0">
                <a:solidFill>
                  <a:srgbClr val="FF0000"/>
                </a:solidFill>
              </a:rPr>
              <a:t>1. STOP AND THINK</a:t>
            </a:r>
            <a:r>
              <a:rPr lang="en-GB" dirty="0"/>
              <a:t/>
            </a:r>
            <a:br>
              <a:rPr lang="en-GB" dirty="0"/>
            </a:br>
            <a:r>
              <a:rPr lang="en-GB" dirty="0"/>
              <a:t>The friends did not follow RNLI advice and look out for dangers at the lake. The bank was slippery </a:t>
            </a:r>
            <a:r>
              <a:rPr lang="en-GB" dirty="0" smtClean="0"/>
              <a:t>and wet </a:t>
            </a:r>
            <a:r>
              <a:rPr lang="en-GB" dirty="0"/>
              <a:t>and the ground was unsafe. What do you think Choppy and Ruff should have done when </a:t>
            </a:r>
            <a:r>
              <a:rPr lang="en-GB" dirty="0" smtClean="0"/>
              <a:t>Ruff’s kite </a:t>
            </a:r>
            <a:r>
              <a:rPr lang="en-GB" dirty="0"/>
              <a:t>blew into the water?</a:t>
            </a:r>
          </a:p>
        </p:txBody>
      </p:sp>
      <p:sp>
        <p:nvSpPr>
          <p:cNvPr id="5" name="TextBox 4"/>
          <p:cNvSpPr txBox="1"/>
          <p:nvPr/>
        </p:nvSpPr>
        <p:spPr>
          <a:xfrm>
            <a:off x="903510" y="2820486"/>
            <a:ext cx="10363204" cy="923330"/>
          </a:xfrm>
          <a:prstGeom prst="rect">
            <a:avLst/>
          </a:prstGeom>
          <a:noFill/>
        </p:spPr>
        <p:txBody>
          <a:bodyPr wrap="square" rtlCol="0">
            <a:spAutoFit/>
          </a:bodyPr>
          <a:lstStyle/>
          <a:p>
            <a:r>
              <a:rPr lang="en-GB" dirty="0">
                <a:solidFill>
                  <a:srgbClr val="FF0000"/>
                </a:solidFill>
              </a:rPr>
              <a:t>2. STAY TOGETHER</a:t>
            </a:r>
          </a:p>
          <a:p>
            <a:r>
              <a:rPr lang="en-GB" dirty="0"/>
              <a:t>They did not stay where Stan could see them. Sticking together is very important when you are near </a:t>
            </a:r>
            <a:r>
              <a:rPr lang="en-GB" dirty="0" smtClean="0"/>
              <a:t>water. Never </a:t>
            </a:r>
            <a:r>
              <a:rPr lang="en-GB" dirty="0"/>
              <a:t>venture too far away from a grown up. Always hold a grown ups hand when asked to.</a:t>
            </a:r>
          </a:p>
        </p:txBody>
      </p:sp>
      <p:sp>
        <p:nvSpPr>
          <p:cNvPr id="6" name="TextBox 5"/>
          <p:cNvSpPr txBox="1"/>
          <p:nvPr/>
        </p:nvSpPr>
        <p:spPr>
          <a:xfrm>
            <a:off x="903510" y="3759195"/>
            <a:ext cx="11081658" cy="1477328"/>
          </a:xfrm>
          <a:prstGeom prst="rect">
            <a:avLst/>
          </a:prstGeom>
          <a:noFill/>
        </p:spPr>
        <p:txBody>
          <a:bodyPr wrap="square" rtlCol="0">
            <a:spAutoFit/>
          </a:bodyPr>
          <a:lstStyle/>
          <a:p>
            <a:r>
              <a:rPr lang="en-GB" dirty="0">
                <a:solidFill>
                  <a:srgbClr val="FF0000"/>
                </a:solidFill>
              </a:rPr>
              <a:t>3. FLOAT</a:t>
            </a:r>
          </a:p>
          <a:p>
            <a:r>
              <a:rPr lang="en-GB" dirty="0"/>
              <a:t>Fortunately Choppy knew how to do this. She knew that if you accidentally fall into cold water it is important to float</a:t>
            </a:r>
          </a:p>
          <a:p>
            <a:r>
              <a:rPr lang="en-GB" dirty="0"/>
              <a:t>until you feel calm while your body gets used to the temperature and your breathing goes back to normal.</a:t>
            </a:r>
          </a:p>
          <a:p>
            <a:r>
              <a:rPr lang="en-GB" dirty="0"/>
              <a:t>When your body experiences the shock of falling into cold water, the normal reaction is to gasp which often means </a:t>
            </a:r>
            <a:r>
              <a:rPr lang="en-GB" dirty="0" smtClean="0"/>
              <a:t>you swallow </a:t>
            </a:r>
            <a:r>
              <a:rPr lang="en-GB" dirty="0"/>
              <a:t>water.</a:t>
            </a:r>
          </a:p>
        </p:txBody>
      </p:sp>
      <p:sp>
        <p:nvSpPr>
          <p:cNvPr id="7" name="TextBox 6"/>
          <p:cNvSpPr txBox="1"/>
          <p:nvPr/>
        </p:nvSpPr>
        <p:spPr>
          <a:xfrm>
            <a:off x="903511" y="5236523"/>
            <a:ext cx="10515604" cy="1200329"/>
          </a:xfrm>
          <a:prstGeom prst="rect">
            <a:avLst/>
          </a:prstGeom>
          <a:noFill/>
        </p:spPr>
        <p:txBody>
          <a:bodyPr wrap="square" rtlCol="0">
            <a:spAutoFit/>
          </a:bodyPr>
          <a:lstStyle/>
          <a:p>
            <a:r>
              <a:rPr lang="en-GB" dirty="0">
                <a:solidFill>
                  <a:srgbClr val="FF0000"/>
                </a:solidFill>
              </a:rPr>
              <a:t>4. CALL 999/112</a:t>
            </a:r>
          </a:p>
          <a:p>
            <a:r>
              <a:rPr lang="en-GB" dirty="0"/>
              <a:t>Ruff knew it was important to get help immediately and he was lucky Stan was there. If you see someone in </a:t>
            </a:r>
            <a:r>
              <a:rPr lang="en-GB" dirty="0" smtClean="0"/>
              <a:t>trouble in </a:t>
            </a:r>
            <a:r>
              <a:rPr lang="en-GB" dirty="0"/>
              <a:t>the water and there is nobody there to help, you should call 999/112 or find a grown up to do it for you. If you </a:t>
            </a:r>
            <a:r>
              <a:rPr lang="en-GB" dirty="0" smtClean="0"/>
              <a:t>don’t have </a:t>
            </a:r>
            <a:r>
              <a:rPr lang="en-GB" dirty="0"/>
              <a:t>a phone, use your voice to shout as loud as possible until someone hears you.</a:t>
            </a:r>
          </a:p>
        </p:txBody>
      </p:sp>
    </p:spTree>
    <p:extLst>
      <p:ext uri="{BB962C8B-B14F-4D97-AF65-F5344CB8AC3E}">
        <p14:creationId xmlns:p14="http://schemas.microsoft.com/office/powerpoint/2010/main" val="6869697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35428" y="180067"/>
            <a:ext cx="11604171" cy="1325563"/>
          </a:xfrm>
        </p:spPr>
        <p:txBody>
          <a:bodyPr>
            <a:normAutofit/>
          </a:bodyPr>
          <a:lstStyle/>
          <a:p>
            <a:pPr algn="ctr"/>
            <a:r>
              <a:rPr lang="en-GB" dirty="0" smtClean="0"/>
              <a:t>Fantastic work! You have earnt your Water Safety Certificate. </a:t>
            </a:r>
            <a:endParaRPr lang="en-GB" dirty="0"/>
          </a:p>
        </p:txBody>
      </p:sp>
      <p:pic>
        <p:nvPicPr>
          <p:cNvPr id="4" name="Picture 3"/>
          <p:cNvPicPr>
            <a:picLocks noChangeAspect="1"/>
          </p:cNvPicPr>
          <p:nvPr/>
        </p:nvPicPr>
        <p:blipFill>
          <a:blip r:embed="rId2"/>
          <a:stretch>
            <a:fillRect/>
          </a:stretch>
        </p:blipFill>
        <p:spPr>
          <a:xfrm>
            <a:off x="2867365" y="1375001"/>
            <a:ext cx="6500812" cy="4572000"/>
          </a:xfrm>
          <a:prstGeom prst="rect">
            <a:avLst/>
          </a:prstGeom>
        </p:spPr>
      </p:pic>
      <p:sp>
        <p:nvSpPr>
          <p:cNvPr id="5" name="Title 1"/>
          <p:cNvSpPr txBox="1">
            <a:spLocks/>
          </p:cNvSpPr>
          <p:nvPr/>
        </p:nvSpPr>
        <p:spPr>
          <a:xfrm>
            <a:off x="936172" y="5731782"/>
            <a:ext cx="11408228"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smtClean="0"/>
              <a:t>The certificate, which is attached to the school’s website under the home learning tab for this week can be saved or printed.</a:t>
            </a:r>
            <a:endParaRPr lang="en-GB" sz="2400" dirty="0"/>
          </a:p>
        </p:txBody>
      </p:sp>
    </p:spTree>
    <p:extLst>
      <p:ext uri="{BB962C8B-B14F-4D97-AF65-F5344CB8AC3E}">
        <p14:creationId xmlns:p14="http://schemas.microsoft.com/office/powerpoint/2010/main" val="3880490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1800</Words>
  <Application>Microsoft Office PowerPoint</Application>
  <PresentationFormat>Widescreen</PresentationFormat>
  <Paragraphs>95</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Bliss2</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Choppy and Ruff were very lucky they knew what to do in this type of emergency but let’s have a look at the decisions they made that day to see if more sensible choices could have been made. </vt:lpstr>
      <vt:lpstr>Fantastic work! You have earnt your Water Safety Certificate. </vt:lpstr>
    </vt:vector>
  </TitlesOfParts>
  <Company>St Margaret's-at-Cliffe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Geere</dc:creator>
  <cp:lastModifiedBy>Mrs Geere</cp:lastModifiedBy>
  <cp:revision>22</cp:revision>
  <dcterms:created xsi:type="dcterms:W3CDTF">2020-06-17T08:38:41Z</dcterms:created>
  <dcterms:modified xsi:type="dcterms:W3CDTF">2020-06-17T12:37:22Z</dcterms:modified>
</cp:coreProperties>
</file>