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tiff" ContentType="image/tiff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2"/>
  </p:notesMasterIdLst>
  <p:handoutMasterIdLst>
    <p:handoutMasterId r:id="rId13"/>
  </p:handoutMasterIdLst>
  <p:sldIdLst>
    <p:sldId id="278" r:id="rId2"/>
    <p:sldId id="292" r:id="rId3"/>
    <p:sldId id="279" r:id="rId4"/>
    <p:sldId id="293" r:id="rId5"/>
    <p:sldId id="282" r:id="rId6"/>
    <p:sldId id="294" r:id="rId7"/>
    <p:sldId id="295" r:id="rId8"/>
    <p:sldId id="284" r:id="rId9"/>
    <p:sldId id="296" r:id="rId10"/>
    <p:sldId id="288" r:id="rId11"/>
  </p:sldIdLst>
  <p:sldSz cx="9144000" cy="6858000" type="screen4x3"/>
  <p:notesSz cx="6858000" cy="9144000"/>
  <p:embeddedFontLst>
    <p:embeddedFont>
      <p:font typeface="Twinkl" panose="020B0604020202020204" charset="0"/>
      <p:regular r:id="rId14"/>
      <p:bold r:id="rId15"/>
    </p:embeddedFont>
    <p:embeddedFont>
      <p:font typeface="Calibri" panose="020F0502020204030204" pitchFamily="34" charset="0"/>
      <p:regular r:id="rId16"/>
      <p:bold r:id="rId17"/>
      <p:italic r:id="rId18"/>
      <p:boldItalic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52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504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C500"/>
    <a:srgbClr val="FFE864"/>
    <a:srgbClr val="CFE09B"/>
    <a:srgbClr val="87BD31"/>
    <a:srgbClr val="007AC2"/>
    <a:srgbClr val="90C8E5"/>
    <a:srgbClr val="FFE000"/>
    <a:srgbClr val="FFEDAA"/>
    <a:srgbClr val="014482"/>
    <a:srgbClr val="AFDE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 showGuide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  <p:guide pos="340"/>
        <p:guide orient="horz" pos="3952"/>
        <p:guide pos="5420"/>
        <p:guide orient="horz" pos="346"/>
        <p:guide pos="476"/>
        <p:guide orient="horz" pos="504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font" Target="fonts/font5.fntdata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font" Target="fonts/font4.fntdata"/><Relationship Id="rId2" Type="http://schemas.openxmlformats.org/officeDocument/2006/relationships/slide" Target="slides/slide1.xml"/><Relationship Id="rId16" Type="http://schemas.openxmlformats.org/officeDocument/2006/relationships/font" Target="fonts/font3.fntdata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font" Target="fonts/font2.fntdata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font" Target="fonts/font6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1.fntdata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05/05/2020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white-rose-maths-resources/year-6-white-rose-maths-resources-key-stage-1-year-1-year-2/spring-block-6-ratio-year-6-white-rose-maths-supporting-resources-key-stage-1" TargetMode="Externa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Relationship Id="rId4" Type="http://schemas.openxmlformats.org/officeDocument/2006/relationships/hyperlink" Target="https://www.twinkl.co.uk/resources/white-rose-maths-resources/year-6-white-rose-maths-resources-key-stage-1-year-1-year-2/spring-block-6-ratio-year-6-white-rose-maths-supporting-resources-key-stage-1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70333" y="5834189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  <p:sp>
        <p:nvSpPr>
          <p:cNvPr id="4" name="Rectangle 3">
            <a:hlinkClick r:id="rId4"/>
          </p:cNvPr>
          <p:cNvSpPr/>
          <p:nvPr userDrawn="1"/>
        </p:nvSpPr>
        <p:spPr>
          <a:xfrm>
            <a:off x="4137660" y="3152488"/>
            <a:ext cx="868680" cy="55302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tif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tif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jpe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8.pn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u="sng" dirty="0" smtClean="0">
                <a:latin typeface="+mn-lt"/>
              </a:rPr>
              <a:t>Tuesday 12</a:t>
            </a:r>
            <a:r>
              <a:rPr lang="en-US" sz="3600" u="sng" baseline="30000" dirty="0" smtClean="0">
                <a:latin typeface="+mn-lt"/>
              </a:rPr>
              <a:t>th</a:t>
            </a:r>
            <a:r>
              <a:rPr lang="en-US" sz="3600" u="sng" dirty="0" smtClean="0">
                <a:latin typeface="+mn-lt"/>
              </a:rPr>
              <a:t> May</a:t>
            </a:r>
            <a:endParaRPr lang="en-US" sz="3600" u="sng" dirty="0">
              <a:latin typeface="+mn-lt"/>
            </a:endParaRPr>
          </a:p>
        </p:txBody>
      </p:sp>
      <p:sp>
        <p:nvSpPr>
          <p:cNvPr id="14" name="Content Placeholder 15"/>
          <p:cNvSpPr txBox="1">
            <a:spLocks/>
          </p:cNvSpPr>
          <p:nvPr/>
        </p:nvSpPr>
        <p:spPr>
          <a:xfrm>
            <a:off x="628650" y="1127760"/>
            <a:ext cx="7886700" cy="1409700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Twinkl" pitchFamily="50" charset="0"/>
                <a:ea typeface="Twinkl" pitchFamily="2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10000"/>
              </a:lnSpc>
            </a:pPr>
            <a:r>
              <a:rPr lang="en-GB" dirty="0" smtClean="0">
                <a:latin typeface="+mn-lt"/>
                <a:ea typeface="Tuffy" panose="020B0603060100000000" pitchFamily="34" charset="0"/>
              </a:rPr>
              <a:t>WALT: Understand and calculate scale factors</a:t>
            </a:r>
            <a:endParaRPr lang="en-GB" dirty="0">
              <a:latin typeface="+mn-lt"/>
            </a:endParaRPr>
          </a:p>
        </p:txBody>
      </p:sp>
    </p:spTree>
    <p:extLst>
      <p:ext uri="{BB962C8B-B14F-4D97-AF65-F5344CB8AC3E}">
        <p14:creationId xmlns:p14="http://schemas.microsoft.com/office/powerpoint/2010/main" val="36439351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4434114" y="2350103"/>
            <a:ext cx="2167467" cy="1188000"/>
          </a:xfrm>
          <a:prstGeom prst="rect">
            <a:avLst/>
          </a:prstGeom>
          <a:solidFill>
            <a:schemeClr val="bg1">
              <a:alpha val="9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7" name="Rectangle 96"/>
          <p:cNvSpPr/>
          <p:nvPr/>
        </p:nvSpPr>
        <p:spPr>
          <a:xfrm>
            <a:off x="2641574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19600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Using Scale Factors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64157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55650" y="1275290"/>
            <a:ext cx="326771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This rectangle has been doubled in size.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8568402"/>
              </p:ext>
            </p:extLst>
          </p:nvPr>
        </p:nvGraphicFramePr>
        <p:xfrm>
          <a:off x="4786533" y="3713701"/>
          <a:ext cx="587381" cy="237912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87381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</a:tblGrid>
              <a:tr h="594781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734" marR="57734" marT="28866" marB="288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A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734" marR="57734" marT="28866" marB="288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A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734" marR="57734" marT="28866" marB="288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A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4781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7734" marR="57734" marT="28866" marB="28866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7AC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0831567"/>
              </p:ext>
            </p:extLst>
          </p:nvPr>
        </p:nvGraphicFramePr>
        <p:xfrm>
          <a:off x="4786534" y="2749746"/>
          <a:ext cx="1281648" cy="6394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08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9464"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2070" marR="62070" marT="31035" marB="310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4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 marL="62070" marR="62070" marT="31035" marB="310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0096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1158270" y="2070545"/>
            <a:ext cx="2650384" cy="772107"/>
          </a:xfrm>
          <a:prstGeom prst="rect">
            <a:avLst/>
          </a:prstGeom>
          <a:solidFill>
            <a:srgbClr val="F08215"/>
          </a:solidFill>
          <a:ln w="19050">
            <a:solidFill>
              <a:srgbClr val="F08215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Which are the correct representations of this?</a:t>
            </a:r>
          </a:p>
        </p:txBody>
      </p:sp>
      <p:sp>
        <p:nvSpPr>
          <p:cNvPr id="11" name="Rectangle 10"/>
          <p:cNvSpPr/>
          <p:nvPr/>
        </p:nvSpPr>
        <p:spPr>
          <a:xfrm>
            <a:off x="1158270" y="2070547"/>
            <a:ext cx="2640214" cy="1747112"/>
          </a:xfrm>
          <a:prstGeom prst="rect">
            <a:avLst/>
          </a:prstGeom>
          <a:noFill/>
          <a:ln w="28575">
            <a:solidFill>
              <a:srgbClr val="F082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/>
          <p:cNvSpPr txBox="1"/>
          <p:nvPr/>
        </p:nvSpPr>
        <p:spPr>
          <a:xfrm>
            <a:off x="4342053" y="1793202"/>
            <a:ext cx="6085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a)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4342053" y="2749746"/>
            <a:ext cx="6085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b)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342053" y="3902736"/>
            <a:ext cx="608528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c)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016571" y="2948056"/>
            <a:ext cx="2587679" cy="3474474"/>
          </a:xfrm>
          <a:prstGeom prst="rect">
            <a:avLst/>
          </a:prstGeom>
        </p:spPr>
      </p:pic>
      <p:sp>
        <p:nvSpPr>
          <p:cNvPr id="24" name="Rectangle 23"/>
          <p:cNvSpPr/>
          <p:nvPr/>
        </p:nvSpPr>
        <p:spPr>
          <a:xfrm>
            <a:off x="4715968" y="1788018"/>
            <a:ext cx="2520000" cy="720000"/>
          </a:xfrm>
          <a:prstGeom prst="rect">
            <a:avLst/>
          </a:prstGeom>
          <a:noFill/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Rectangle 24"/>
          <p:cNvSpPr/>
          <p:nvPr/>
        </p:nvSpPr>
        <p:spPr>
          <a:xfrm rot="5400000">
            <a:off x="3812637" y="4538201"/>
            <a:ext cx="2520000" cy="720000"/>
          </a:xfrm>
          <a:prstGeom prst="rect">
            <a:avLst/>
          </a:prstGeom>
          <a:noFill/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1533373"/>
              </p:ext>
            </p:extLst>
          </p:nvPr>
        </p:nvGraphicFramePr>
        <p:xfrm>
          <a:off x="1837553" y="2995104"/>
          <a:ext cx="1281648" cy="63720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082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64082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637203"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2070" marR="62070" marT="31035" marB="310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000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300" dirty="0"/>
                    </a:p>
                  </a:txBody>
                  <a:tcPr marL="62070" marR="62070" marT="31035" marB="31035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E00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  <p:graphicFrame>
        <p:nvGraphicFramePr>
          <p:cNvPr id="12" name="Table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0563596"/>
              </p:ext>
            </p:extLst>
          </p:nvPr>
        </p:nvGraphicFramePr>
        <p:xfrm>
          <a:off x="4794921" y="1854192"/>
          <a:ext cx="2377664" cy="59768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4416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9441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594416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594416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597689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8015" marR="58015" marT="29007" marB="29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21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8015" marR="58015" marT="29007" marB="29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21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8015" marR="58015" marT="29007" marB="29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215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 marL="58015" marR="58015" marT="29007" marB="29007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08215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774506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  <p:bldP spid="2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641574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19600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Using Scale Factors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64157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55650" y="1275290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Shape A has been enlarged by a scale factor of 2.</a:t>
            </a:r>
          </a:p>
        </p:txBody>
      </p:sp>
      <p:sp>
        <p:nvSpPr>
          <p:cNvPr id="26" name="Right Triangle 25">
            <a:extLst>
              <a:ext uri="{FF2B5EF4-FFF2-40B4-BE49-F238E27FC236}">
                <a16:creationId xmlns:a16="http://schemas.microsoft.com/office/drawing/2014/main" id="{39A1009E-6753-4724-8DD7-A04FFC5437A0}"/>
              </a:ext>
            </a:extLst>
          </p:cNvPr>
          <p:cNvSpPr/>
          <p:nvPr/>
        </p:nvSpPr>
        <p:spPr>
          <a:xfrm rot="16200000">
            <a:off x="1331996" y="2443887"/>
            <a:ext cx="1273894" cy="2123157"/>
          </a:xfrm>
          <a:prstGeom prst="rtTriangle">
            <a:avLst/>
          </a:prstGeom>
          <a:solidFill>
            <a:srgbClr val="90C8E5"/>
          </a:solidFill>
          <a:ln w="19050">
            <a:solidFill>
              <a:srgbClr val="007AC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7" name="Right Triangle 26">
            <a:extLst>
              <a:ext uri="{FF2B5EF4-FFF2-40B4-BE49-F238E27FC236}">
                <a16:creationId xmlns:a16="http://schemas.microsoft.com/office/drawing/2014/main" id="{EFD26DA8-DEB0-4D67-9C70-826FAFF71B3B}"/>
              </a:ext>
            </a:extLst>
          </p:cNvPr>
          <p:cNvSpPr/>
          <p:nvPr/>
        </p:nvSpPr>
        <p:spPr>
          <a:xfrm rot="16200000">
            <a:off x="4507043" y="745361"/>
            <a:ext cx="2547788" cy="4246313"/>
          </a:xfrm>
          <a:prstGeom prst="rtTriangle">
            <a:avLst/>
          </a:prstGeom>
          <a:solidFill>
            <a:srgbClr val="FFE000"/>
          </a:solidFill>
          <a:ln w="19050">
            <a:solidFill>
              <a:srgbClr val="F0BE3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33F8DEF3-0787-4B74-A796-C6744BB3ED58}"/>
              </a:ext>
            </a:extLst>
          </p:cNvPr>
          <p:cNvSpPr txBox="1"/>
          <p:nvPr/>
        </p:nvSpPr>
        <p:spPr>
          <a:xfrm>
            <a:off x="2193449" y="3529700"/>
            <a:ext cx="4235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A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0CDDB5B6-0A8F-489B-BDD7-D4F27F29E062}"/>
              </a:ext>
            </a:extLst>
          </p:cNvPr>
          <p:cNvSpPr txBox="1"/>
          <p:nvPr/>
        </p:nvSpPr>
        <p:spPr>
          <a:xfrm>
            <a:off x="6470332" y="3115436"/>
            <a:ext cx="45558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2D5F59D5-4A9A-4498-BF3C-1218398A9397}"/>
              </a:ext>
            </a:extLst>
          </p:cNvPr>
          <p:cNvSpPr txBox="1"/>
          <p:nvPr/>
        </p:nvSpPr>
        <p:spPr>
          <a:xfrm>
            <a:off x="1787889" y="4190882"/>
            <a:ext cx="692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7cm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7CBC0469-4E71-4208-A428-13684EDC4484}"/>
              </a:ext>
            </a:extLst>
          </p:cNvPr>
          <p:cNvSpPr txBox="1"/>
          <p:nvPr/>
        </p:nvSpPr>
        <p:spPr>
          <a:xfrm>
            <a:off x="3103694" y="3406233"/>
            <a:ext cx="6924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4cm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755650" y="4728582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GB" dirty="0"/>
              <a:t>What are the new dimensions of Shape B?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768812" y="5320718"/>
            <a:ext cx="2169121" cy="772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Width: 9cm </a:t>
            </a:r>
          </a:p>
          <a:p>
            <a:pPr algn="ctr"/>
            <a:r>
              <a:rPr lang="en-GB" dirty="0"/>
              <a:t>Height: 8cm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492235" y="5320718"/>
            <a:ext cx="2169121" cy="772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Width: 9cm </a:t>
            </a:r>
          </a:p>
          <a:p>
            <a:pPr algn="ctr"/>
            <a:r>
              <a:rPr lang="en-GB" dirty="0"/>
              <a:t>Height: 6cm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6215658" y="5320718"/>
            <a:ext cx="2169121" cy="772107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Width: 14cm </a:t>
            </a:r>
          </a:p>
          <a:p>
            <a:pPr algn="ctr"/>
            <a:r>
              <a:rPr lang="en-GB" dirty="0"/>
              <a:t>Height: 8cm</a:t>
            </a:r>
          </a:p>
        </p:txBody>
      </p:sp>
      <p:sp>
        <p:nvSpPr>
          <p:cNvPr id="36" name="Rectangle 35"/>
          <p:cNvSpPr/>
          <p:nvPr/>
        </p:nvSpPr>
        <p:spPr>
          <a:xfrm>
            <a:off x="6124242" y="5216283"/>
            <a:ext cx="2350891" cy="984981"/>
          </a:xfrm>
          <a:prstGeom prst="rect">
            <a:avLst/>
          </a:prstGeom>
          <a:noFill/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3159B52-2DFF-0348-9F93-DAE9C67BBE52}"/>
              </a:ext>
            </a:extLst>
          </p:cNvPr>
          <p:cNvSpPr txBox="1"/>
          <p:nvPr/>
        </p:nvSpPr>
        <p:spPr>
          <a:xfrm>
            <a:off x="6992301" y="4307033"/>
            <a:ext cx="1611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Not to scale</a:t>
            </a:r>
          </a:p>
        </p:txBody>
      </p:sp>
    </p:spTree>
    <p:extLst>
      <p:ext uri="{BB962C8B-B14F-4D97-AF65-F5344CB8AC3E}">
        <p14:creationId xmlns:p14="http://schemas.microsoft.com/office/powerpoint/2010/main" val="9089146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Rectangle 96"/>
          <p:cNvSpPr/>
          <p:nvPr/>
        </p:nvSpPr>
        <p:spPr>
          <a:xfrm>
            <a:off x="2641574" y="702863"/>
            <a:ext cx="976684" cy="355276"/>
          </a:xfrm>
          <a:prstGeom prst="rect">
            <a:avLst/>
          </a:prstGeom>
          <a:solidFill>
            <a:srgbClr val="4EB2E5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Diving</a:t>
            </a:r>
            <a:endParaRPr lang="en-GB" sz="1600" b="1" dirty="0">
              <a:solidFill>
                <a:schemeClr val="bg1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30866F-58AA-4213-AFD1-4A7F919ABC8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4094" y="532799"/>
            <a:ext cx="700156" cy="700156"/>
          </a:xfrm>
          <a:prstGeom prst="rect">
            <a:avLst/>
          </a:prstGeom>
        </p:spPr>
      </p:pic>
      <p:sp>
        <p:nvSpPr>
          <p:cNvPr id="96" name="Rectangle 95"/>
          <p:cNvSpPr/>
          <p:nvPr/>
        </p:nvSpPr>
        <p:spPr>
          <a:xfrm>
            <a:off x="445574" y="702863"/>
            <a:ext cx="219600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Using Scale Factors</a:t>
            </a:r>
          </a:p>
        </p:txBody>
      </p:sp>
      <p:cxnSp>
        <p:nvCxnSpPr>
          <p:cNvPr id="103" name="Straight Connector 102"/>
          <p:cNvCxnSpPr/>
          <p:nvPr/>
        </p:nvCxnSpPr>
        <p:spPr>
          <a:xfrm>
            <a:off x="264157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755650" y="1275290"/>
            <a:ext cx="7632700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The rectangle has been enlarged by a scale factor of 3. </a:t>
            </a:r>
          </a:p>
          <a:p>
            <a:r>
              <a:rPr lang="en-GB" dirty="0"/>
              <a:t>Calculate the perimeter of the original shape.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A9421629-60C3-4F8E-B257-059F6F10DBA1}"/>
              </a:ext>
            </a:extLst>
          </p:cNvPr>
          <p:cNvSpPr txBox="1"/>
          <p:nvPr/>
        </p:nvSpPr>
        <p:spPr>
          <a:xfrm>
            <a:off x="2165742" y="5496315"/>
            <a:ext cx="10724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15cm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F0E0B93B-3367-4B2C-8294-AD7402D4C545}"/>
              </a:ext>
            </a:extLst>
          </p:cNvPr>
          <p:cNvSpPr txBox="1"/>
          <p:nvPr/>
        </p:nvSpPr>
        <p:spPr>
          <a:xfrm>
            <a:off x="4926958" y="3720802"/>
            <a:ext cx="676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9cm</a:t>
            </a:r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ACE259E9-FE52-460C-931B-9B414402E779}"/>
              </a:ext>
            </a:extLst>
          </p:cNvPr>
          <p:cNvSpPr/>
          <p:nvPr/>
        </p:nvSpPr>
        <p:spPr>
          <a:xfrm>
            <a:off x="755650" y="2491693"/>
            <a:ext cx="3892629" cy="2711549"/>
          </a:xfrm>
          <a:prstGeom prst="rect">
            <a:avLst/>
          </a:prstGeom>
          <a:solidFill>
            <a:srgbClr val="FFE000"/>
          </a:solidFill>
          <a:ln w="19050">
            <a:solidFill>
              <a:srgbClr val="F0BE3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7028B8BD-BC0D-4A61-A58F-0F03FB62109A}"/>
              </a:ext>
            </a:extLst>
          </p:cNvPr>
          <p:cNvCxnSpPr>
            <a:cxnSpLocks/>
          </p:cNvCxnSpPr>
          <p:nvPr/>
        </p:nvCxnSpPr>
        <p:spPr>
          <a:xfrm>
            <a:off x="4815281" y="2491693"/>
            <a:ext cx="0" cy="2711549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23" name="Straight Arrow Connector 22">
            <a:extLst>
              <a:ext uri="{FF2B5EF4-FFF2-40B4-BE49-F238E27FC236}">
                <a16:creationId xmlns:a16="http://schemas.microsoft.com/office/drawing/2014/main" id="{F2B35F2B-A54F-42BE-9B49-01FC5189365C}"/>
              </a:ext>
            </a:extLst>
          </p:cNvPr>
          <p:cNvCxnSpPr>
            <a:cxnSpLocks/>
          </p:cNvCxnSpPr>
          <p:nvPr/>
        </p:nvCxnSpPr>
        <p:spPr>
          <a:xfrm flipH="1">
            <a:off x="755650" y="5381951"/>
            <a:ext cx="3892629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pSp>
        <p:nvGrpSpPr>
          <p:cNvPr id="37" name="Group 36"/>
          <p:cNvGrpSpPr/>
          <p:nvPr/>
        </p:nvGrpSpPr>
        <p:grpSpPr>
          <a:xfrm>
            <a:off x="5478023" y="1805152"/>
            <a:ext cx="3427106" cy="1820256"/>
            <a:chOff x="5486732" y="1829287"/>
            <a:chExt cx="3427106" cy="1820256"/>
          </a:xfrm>
        </p:grpSpPr>
        <p:sp>
          <p:nvSpPr>
            <p:cNvPr id="38" name="TextBox 37"/>
            <p:cNvSpPr txBox="1"/>
            <p:nvPr/>
          </p:nvSpPr>
          <p:spPr>
            <a:xfrm>
              <a:off x="5486732" y="2046439"/>
              <a:ext cx="3427106" cy="1603104"/>
            </a:xfrm>
            <a:prstGeom prst="rect">
              <a:avLst/>
            </a:prstGeom>
            <a:solidFill>
              <a:srgbClr val="AFDEF9"/>
            </a:solidFill>
            <a:ln w="19050">
              <a:noFill/>
            </a:ln>
          </p:spPr>
          <p:txBody>
            <a:bodyPr wrap="square" lIns="108000" tIns="108000" rIns="108000" bIns="108000" rtlCol="0">
              <a:spAutoFit/>
            </a:bodyPr>
            <a:lstStyle/>
            <a:p>
              <a:r>
                <a:rPr lang="en-GB" dirty="0"/>
                <a:t>5cm by 3cm are the dimensions of the original shape. </a:t>
              </a:r>
            </a:p>
            <a:p>
              <a:endParaRPr lang="en-GB" dirty="0"/>
            </a:p>
            <a:p>
              <a:r>
                <a:rPr lang="en-GB" dirty="0"/>
                <a:t>Dividing each dimension by 3 helps to solve this problem.</a:t>
              </a:r>
            </a:p>
          </p:txBody>
        </p:sp>
        <p:sp>
          <p:nvSpPr>
            <p:cNvPr id="39" name="Right Triangle 38"/>
            <p:cNvSpPr/>
            <p:nvPr/>
          </p:nvSpPr>
          <p:spPr>
            <a:xfrm>
              <a:off x="8696687" y="1829287"/>
              <a:ext cx="217151" cy="217151"/>
            </a:xfrm>
            <a:prstGeom prst="rtTriangle">
              <a:avLst/>
            </a:prstGeom>
            <a:solidFill>
              <a:srgbClr val="67C1F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sp>
        <p:nvSpPr>
          <p:cNvPr id="16" name="TextBox 15">
            <a:extLst>
              <a:ext uri="{FF2B5EF4-FFF2-40B4-BE49-F238E27FC236}">
                <a16:creationId xmlns:a16="http://schemas.microsoft.com/office/drawing/2014/main" id="{23159B52-2DFF-0348-9F93-DAE9C67BBE52}"/>
              </a:ext>
            </a:extLst>
          </p:cNvPr>
          <p:cNvSpPr txBox="1"/>
          <p:nvPr/>
        </p:nvSpPr>
        <p:spPr>
          <a:xfrm>
            <a:off x="673713" y="2046438"/>
            <a:ext cx="1611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Not to scale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651D5EB6-9AE5-4509-90F4-D9E203B9FA68}"/>
              </a:ext>
            </a:extLst>
          </p:cNvPr>
          <p:cNvSpPr txBox="1"/>
          <p:nvPr/>
        </p:nvSpPr>
        <p:spPr>
          <a:xfrm>
            <a:off x="6593747" y="3720802"/>
            <a:ext cx="2010503" cy="495108"/>
          </a:xfrm>
          <a:prstGeom prst="rect">
            <a:avLst/>
          </a:prstGeom>
          <a:solidFill>
            <a:srgbClr val="CFE09B"/>
          </a:solidFill>
          <a:ln w="19050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9cm ÷ 3 = 3cm</a:t>
            </a:r>
          </a:p>
        </p:txBody>
      </p:sp>
      <p:sp>
        <p:nvSpPr>
          <p:cNvPr id="26" name="TextBox 25">
            <a:extLst>
              <a:ext uri="{FF2B5EF4-FFF2-40B4-BE49-F238E27FC236}">
                <a16:creationId xmlns:a16="http://schemas.microsoft.com/office/drawing/2014/main" id="{D7730E15-2FDE-4A39-8412-6A42B04ABD03}"/>
              </a:ext>
            </a:extLst>
          </p:cNvPr>
          <p:cNvSpPr txBox="1"/>
          <p:nvPr/>
        </p:nvSpPr>
        <p:spPr>
          <a:xfrm>
            <a:off x="6593747" y="4296766"/>
            <a:ext cx="2010503" cy="495108"/>
          </a:xfrm>
          <a:prstGeom prst="rect">
            <a:avLst/>
          </a:prstGeom>
          <a:solidFill>
            <a:srgbClr val="CFE09B"/>
          </a:solidFill>
          <a:ln w="19050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15cm ÷ 3 = 5cm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D8076B15-3106-4B07-B82D-664F6C238C7E}"/>
              </a:ext>
            </a:extLst>
          </p:cNvPr>
          <p:cNvSpPr txBox="1"/>
          <p:nvPr/>
        </p:nvSpPr>
        <p:spPr>
          <a:xfrm>
            <a:off x="5055871" y="4889367"/>
            <a:ext cx="3548379" cy="495108"/>
          </a:xfrm>
          <a:prstGeom prst="rect">
            <a:avLst/>
          </a:prstGeom>
          <a:solidFill>
            <a:srgbClr val="CFE09B"/>
          </a:solidFill>
          <a:ln w="19050">
            <a:noFill/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5cm + 5cm + 3cm + 3cm = 16cm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ACF04FF9-5D32-401E-AFA5-B80EDCDA720C}"/>
              </a:ext>
            </a:extLst>
          </p:cNvPr>
          <p:cNvSpPr txBox="1"/>
          <p:nvPr/>
        </p:nvSpPr>
        <p:spPr>
          <a:xfrm>
            <a:off x="6593747" y="5468365"/>
            <a:ext cx="2010503" cy="495108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perimeter = 16cm</a:t>
            </a:r>
          </a:p>
        </p:txBody>
      </p:sp>
    </p:spTree>
    <p:extLst>
      <p:ext uri="{BB962C8B-B14F-4D97-AF65-F5344CB8AC3E}">
        <p14:creationId xmlns:p14="http://schemas.microsoft.com/office/powerpoint/2010/main" val="5859570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  <p:bldP spid="26" grpId="0" animBg="1"/>
      <p:bldP spid="29" grpId="0" animBg="1"/>
      <p:bldP spid="31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graphicFrame>
        <p:nvGraphicFramePr>
          <p:cNvPr id="7" name="Table 11">
            <a:extLst>
              <a:ext uri="{FF2B5EF4-FFF2-40B4-BE49-F238E27FC236}">
                <a16:creationId xmlns:a16="http://schemas.microsoft.com/office/drawing/2014/main" id="{0DAC15DC-D441-4988-BD98-2E4F42B207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0044109"/>
              </p:ext>
            </p:extLst>
          </p:nvPr>
        </p:nvGraphicFramePr>
        <p:xfrm>
          <a:off x="755650" y="1347459"/>
          <a:ext cx="4537533" cy="3076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48219">
                  <a:extLst>
                    <a:ext uri="{9D8B030D-6E8A-4147-A177-3AD203B41FA5}">
                      <a16:colId xmlns:a16="http://schemas.microsoft.com/office/drawing/2014/main" val="2193883308"/>
                    </a:ext>
                  </a:extLst>
                </a:gridCol>
                <a:gridCol w="648219">
                  <a:extLst>
                    <a:ext uri="{9D8B030D-6E8A-4147-A177-3AD203B41FA5}">
                      <a16:colId xmlns:a16="http://schemas.microsoft.com/office/drawing/2014/main" val="746063042"/>
                    </a:ext>
                  </a:extLst>
                </a:gridCol>
                <a:gridCol w="648219">
                  <a:extLst>
                    <a:ext uri="{9D8B030D-6E8A-4147-A177-3AD203B41FA5}">
                      <a16:colId xmlns:a16="http://schemas.microsoft.com/office/drawing/2014/main" val="1141375831"/>
                    </a:ext>
                  </a:extLst>
                </a:gridCol>
                <a:gridCol w="648219">
                  <a:extLst>
                    <a:ext uri="{9D8B030D-6E8A-4147-A177-3AD203B41FA5}">
                      <a16:colId xmlns:a16="http://schemas.microsoft.com/office/drawing/2014/main" val="2149795429"/>
                    </a:ext>
                  </a:extLst>
                </a:gridCol>
                <a:gridCol w="648219">
                  <a:extLst>
                    <a:ext uri="{9D8B030D-6E8A-4147-A177-3AD203B41FA5}">
                      <a16:colId xmlns:a16="http://schemas.microsoft.com/office/drawing/2014/main" val="3124574345"/>
                    </a:ext>
                  </a:extLst>
                </a:gridCol>
                <a:gridCol w="648219">
                  <a:extLst>
                    <a:ext uri="{9D8B030D-6E8A-4147-A177-3AD203B41FA5}">
                      <a16:colId xmlns:a16="http://schemas.microsoft.com/office/drawing/2014/main" val="2692833556"/>
                    </a:ext>
                  </a:extLst>
                </a:gridCol>
                <a:gridCol w="648219">
                  <a:extLst>
                    <a:ext uri="{9D8B030D-6E8A-4147-A177-3AD203B41FA5}">
                      <a16:colId xmlns:a16="http://schemas.microsoft.com/office/drawing/2014/main" val="4049030417"/>
                    </a:ext>
                  </a:extLst>
                </a:gridCol>
              </a:tblGrid>
              <a:tr h="61523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2897108"/>
                  </a:ext>
                </a:extLst>
              </a:tr>
              <a:tr h="61523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811628"/>
                  </a:ext>
                </a:extLst>
              </a:tr>
              <a:tr h="61523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52541004"/>
                  </a:ext>
                </a:extLst>
              </a:tr>
              <a:tr h="61523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54320946"/>
                  </a:ext>
                </a:extLst>
              </a:tr>
              <a:tr h="615239"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39267566"/>
                  </a:ext>
                </a:extLst>
              </a:tr>
            </a:tbl>
          </a:graphicData>
        </a:graphic>
      </p:graphicFrame>
      <p:sp>
        <p:nvSpPr>
          <p:cNvPr id="9" name="Trapezoid 8">
            <a:extLst>
              <a:ext uri="{FF2B5EF4-FFF2-40B4-BE49-F238E27FC236}">
                <a16:creationId xmlns:a16="http://schemas.microsoft.com/office/drawing/2014/main" id="{72888826-BE7C-4E7C-9203-78002F531D13}"/>
              </a:ext>
            </a:extLst>
          </p:cNvPr>
          <p:cNvSpPr/>
          <p:nvPr/>
        </p:nvSpPr>
        <p:spPr>
          <a:xfrm>
            <a:off x="2717799" y="1347459"/>
            <a:ext cx="1921933" cy="2452307"/>
          </a:xfrm>
          <a:prstGeom prst="trapezoid">
            <a:avLst/>
          </a:prstGeom>
          <a:solidFill>
            <a:srgbClr val="90C8E5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Trapezoid 11">
            <a:extLst>
              <a:ext uri="{FF2B5EF4-FFF2-40B4-BE49-F238E27FC236}">
                <a16:creationId xmlns:a16="http://schemas.microsoft.com/office/drawing/2014/main" id="{022FF29C-9032-4B11-AAEE-F7E1A01BCAB3}"/>
              </a:ext>
            </a:extLst>
          </p:cNvPr>
          <p:cNvSpPr/>
          <p:nvPr/>
        </p:nvSpPr>
        <p:spPr>
          <a:xfrm>
            <a:off x="755650" y="2569413"/>
            <a:ext cx="660568" cy="1230353"/>
          </a:xfrm>
          <a:prstGeom prst="trapezoid">
            <a:avLst/>
          </a:prstGeom>
          <a:solidFill>
            <a:srgbClr val="90C8E5"/>
          </a:solidFill>
          <a:ln w="28575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/>
          <p:cNvSpPr txBox="1"/>
          <p:nvPr/>
        </p:nvSpPr>
        <p:spPr>
          <a:xfrm>
            <a:off x="5468966" y="2142447"/>
            <a:ext cx="2849975" cy="1049106"/>
          </a:xfrm>
          <a:prstGeom prst="wedgeRectCallout">
            <a:avLst>
              <a:gd name="adj1" fmla="val -9003"/>
              <a:gd name="adj2" fmla="val 124955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Shape </a:t>
            </a:r>
            <a:r>
              <a:rPr lang="en-GB" b="1" dirty="0"/>
              <a:t>A</a:t>
            </a:r>
            <a:r>
              <a:rPr lang="en-GB" dirty="0"/>
              <a:t> has been enlarged by a scale factor of 3 to create shape </a:t>
            </a:r>
            <a:r>
              <a:rPr lang="en-GB" b="1" dirty="0"/>
              <a:t>B</a:t>
            </a:r>
            <a:r>
              <a:rPr lang="en-GB" dirty="0"/>
              <a:t>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6BE406-9023-544A-BD70-E5B511357805}"/>
              </a:ext>
            </a:extLst>
          </p:cNvPr>
          <p:cNvSpPr txBox="1"/>
          <p:nvPr/>
        </p:nvSpPr>
        <p:spPr>
          <a:xfrm>
            <a:off x="918380" y="3119367"/>
            <a:ext cx="481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A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549F7F26-FC78-7348-8929-D93647886144}"/>
              </a:ext>
            </a:extLst>
          </p:cNvPr>
          <p:cNvSpPr txBox="1"/>
          <p:nvPr/>
        </p:nvSpPr>
        <p:spPr>
          <a:xfrm>
            <a:off x="3526060" y="2569413"/>
            <a:ext cx="4815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/>
              <a:t>B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755650" y="4577165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Do you agree with Ronda? Explain how you know.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445574" y="702863"/>
            <a:ext cx="219600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Using Scale Factors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41574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64157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4" name="Picture 1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17592" y="3418664"/>
            <a:ext cx="2370758" cy="2998634"/>
          </a:xfrm>
          <a:prstGeom prst="rect">
            <a:avLst/>
          </a:prstGeom>
        </p:spPr>
      </p:pic>
      <p:sp>
        <p:nvSpPr>
          <p:cNvPr id="18" name="TextBox 17"/>
          <p:cNvSpPr txBox="1"/>
          <p:nvPr/>
        </p:nvSpPr>
        <p:spPr>
          <a:xfrm>
            <a:off x="755648" y="5043719"/>
            <a:ext cx="6341437" cy="1049106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Ronda is incorrect. Although the width of the shape has increased from 1 square to 3, the height of the shape should be 6 squares (not 4) if enlarged by a scale factor of 3.</a:t>
            </a:r>
          </a:p>
        </p:txBody>
      </p:sp>
    </p:spTree>
    <p:extLst>
      <p:ext uri="{BB962C8B-B14F-4D97-AF65-F5344CB8AC3E}">
        <p14:creationId xmlns:p14="http://schemas.microsoft.com/office/powerpoint/2010/main" val="2547238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45574" y="702863"/>
            <a:ext cx="219600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Using Scale Factors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41574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64157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TextBox 19"/>
          <p:cNvSpPr txBox="1"/>
          <p:nvPr/>
        </p:nvSpPr>
        <p:spPr>
          <a:xfrm>
            <a:off x="755650" y="1275290"/>
            <a:ext cx="7632700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US" dirty="0"/>
              <a:t>This regular hexagon has been enlarged by a scale factor of 2. </a:t>
            </a:r>
          </a:p>
          <a:p>
            <a:endParaRPr lang="en-US" dirty="0"/>
          </a:p>
          <a:p>
            <a:r>
              <a:rPr lang="en-US" dirty="0"/>
              <a:t>What was the perimeter of the original shape?</a:t>
            </a:r>
          </a:p>
        </p:txBody>
      </p:sp>
      <p:sp>
        <p:nvSpPr>
          <p:cNvPr id="21" name="Hexagon 20">
            <a:extLst>
              <a:ext uri="{FF2B5EF4-FFF2-40B4-BE49-F238E27FC236}">
                <a16:creationId xmlns:a16="http://schemas.microsoft.com/office/drawing/2014/main" id="{12353E69-2A16-CD49-9136-CB8241B87462}"/>
              </a:ext>
            </a:extLst>
          </p:cNvPr>
          <p:cNvSpPr/>
          <p:nvPr/>
        </p:nvSpPr>
        <p:spPr>
          <a:xfrm>
            <a:off x="3249906" y="2305472"/>
            <a:ext cx="2660965" cy="2427788"/>
          </a:xfrm>
          <a:prstGeom prst="hexagon">
            <a:avLst/>
          </a:prstGeom>
          <a:solidFill>
            <a:srgbClr val="90C8E5"/>
          </a:solidFill>
          <a:ln w="19050">
            <a:solidFill>
              <a:srgbClr val="007AC2"/>
            </a:solidFill>
          </a:ln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5AEEDF06-388D-6440-8840-F23D36E8B54D}"/>
              </a:ext>
            </a:extLst>
          </p:cNvPr>
          <p:cNvSpPr txBox="1"/>
          <p:nvPr/>
        </p:nvSpPr>
        <p:spPr>
          <a:xfrm>
            <a:off x="2842910" y="4208311"/>
            <a:ext cx="122436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7cm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23159B52-2DFF-0348-9F93-DAE9C67BBE52}"/>
              </a:ext>
            </a:extLst>
          </p:cNvPr>
          <p:cNvSpPr txBox="1"/>
          <p:nvPr/>
        </p:nvSpPr>
        <p:spPr>
          <a:xfrm>
            <a:off x="5616260" y="4208311"/>
            <a:ext cx="16119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>
                <a:solidFill>
                  <a:schemeClr val="bg1">
                    <a:lumMod val="50000"/>
                  </a:schemeClr>
                </a:solidFill>
              </a:rPr>
              <a:t>Not to scale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5650" y="4889831"/>
            <a:ext cx="6282713" cy="1202994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dirty="0"/>
              <a:t>7cm ÷ 2 = 3.5cm </a:t>
            </a:r>
          </a:p>
          <a:p>
            <a:r>
              <a:rPr lang="en-GB" sz="1600" dirty="0"/>
              <a:t>The original regular hexagon had sides measuring 3.5cm in length. </a:t>
            </a:r>
          </a:p>
          <a:p>
            <a:r>
              <a:rPr lang="en-GB" sz="1600" dirty="0"/>
              <a:t>6 × 3.5cm = 21cm </a:t>
            </a:r>
          </a:p>
          <a:p>
            <a:r>
              <a:rPr lang="en-GB" sz="1600" dirty="0"/>
              <a:t>perimeter of original hexagon = 21cm</a:t>
            </a: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34078507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" name="Picture 6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19" name="Rectangle 18"/>
          <p:cNvSpPr/>
          <p:nvPr/>
        </p:nvSpPr>
        <p:spPr>
          <a:xfrm>
            <a:off x="445574" y="702863"/>
            <a:ext cx="219600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Using Scale Factors</a:t>
            </a:r>
          </a:p>
        </p:txBody>
      </p:sp>
      <p:sp>
        <p:nvSpPr>
          <p:cNvPr id="10" name="Rectangle 9"/>
          <p:cNvSpPr/>
          <p:nvPr/>
        </p:nvSpPr>
        <p:spPr>
          <a:xfrm>
            <a:off x="2641574" y="702863"/>
            <a:ext cx="1063301" cy="355276"/>
          </a:xfrm>
          <a:prstGeom prst="rect">
            <a:avLst/>
          </a:prstGeom>
          <a:solidFill>
            <a:srgbClr val="007AC3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Deeper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11" name="Straight Connector 10"/>
          <p:cNvCxnSpPr/>
          <p:nvPr/>
        </p:nvCxnSpPr>
        <p:spPr>
          <a:xfrm>
            <a:off x="264157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TextBox 23"/>
          <p:cNvSpPr txBox="1"/>
          <p:nvPr/>
        </p:nvSpPr>
        <p:spPr>
          <a:xfrm>
            <a:off x="3069737" y="4766720"/>
            <a:ext cx="3240617" cy="1326105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dirty="0"/>
              <a:t>5 x 4 = 20cm</a:t>
            </a:r>
          </a:p>
          <a:p>
            <a:r>
              <a:rPr lang="en-GB" dirty="0"/>
              <a:t>9 x 4 = 36cm</a:t>
            </a:r>
          </a:p>
          <a:p>
            <a:r>
              <a:rPr lang="en-GB" dirty="0"/>
              <a:t>area = 36 x 20 ÷ 2 = 360cm</a:t>
            </a:r>
            <a:r>
              <a:rPr lang="en-GB" dirty="0">
                <a:cs typeface="Calibri" panose="020F0502020204030204" pitchFamily="34" charset="0"/>
              </a:rPr>
              <a:t>²</a:t>
            </a:r>
          </a:p>
          <a:p>
            <a:r>
              <a:rPr lang="en-GB" dirty="0">
                <a:cs typeface="Calibri" panose="020F0502020204030204" pitchFamily="34" charset="0"/>
              </a:rPr>
              <a:t>Holly is incorrect.</a:t>
            </a:r>
            <a:endParaRPr lang="en-GB" dirty="0"/>
          </a:p>
        </p:txBody>
      </p:sp>
      <p:sp>
        <p:nvSpPr>
          <p:cNvPr id="12" name="TextBox 11"/>
          <p:cNvSpPr txBox="1"/>
          <p:nvPr/>
        </p:nvSpPr>
        <p:spPr>
          <a:xfrm>
            <a:off x="4690046" y="2102895"/>
            <a:ext cx="2413001" cy="1326105"/>
          </a:xfrm>
          <a:prstGeom prst="wedgeRectCallout">
            <a:avLst>
              <a:gd name="adj1" fmla="val 35313"/>
              <a:gd name="adj2" fmla="val 95436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If I enlarge the shape by a scale factor of 4, the new area will be 280cm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².</a:t>
            </a:r>
            <a:endParaRPr lang="en-GB" dirty="0"/>
          </a:p>
        </p:txBody>
      </p:sp>
      <p:pic>
        <p:nvPicPr>
          <p:cNvPr id="13" name="Picture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109946" y="3418664"/>
            <a:ext cx="2324868" cy="2998634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755650" y="1275290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Do you agree with Holly? Explain how you know. </a:t>
            </a:r>
          </a:p>
        </p:txBody>
      </p:sp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216BF948-38B2-427B-A3E4-6DA5615132B6}"/>
              </a:ext>
            </a:extLst>
          </p:cNvPr>
          <p:cNvCxnSpPr>
            <a:cxnSpLocks/>
          </p:cNvCxnSpPr>
          <p:nvPr/>
        </p:nvCxnSpPr>
        <p:spPr>
          <a:xfrm>
            <a:off x="1647779" y="2300810"/>
            <a:ext cx="1750924" cy="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790C42B9-DC21-4C68-BA8A-60B907FA4B2B}"/>
              </a:ext>
            </a:extLst>
          </p:cNvPr>
          <p:cNvCxnSpPr>
            <a:cxnSpLocks/>
          </p:cNvCxnSpPr>
          <p:nvPr/>
        </p:nvCxnSpPr>
        <p:spPr>
          <a:xfrm>
            <a:off x="1422078" y="2356019"/>
            <a:ext cx="0" cy="3420000"/>
          </a:xfrm>
          <a:prstGeom prst="straightConnector1">
            <a:avLst/>
          </a:prstGeom>
          <a:ln w="28575">
            <a:headEnd type="triangle"/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17" name="TextBox 16">
            <a:extLst>
              <a:ext uri="{FF2B5EF4-FFF2-40B4-BE49-F238E27FC236}">
                <a16:creationId xmlns:a16="http://schemas.microsoft.com/office/drawing/2014/main" id="{92625FA9-0B7E-4403-9DF2-076B755CB6B8}"/>
              </a:ext>
            </a:extLst>
          </p:cNvPr>
          <p:cNvSpPr txBox="1"/>
          <p:nvPr/>
        </p:nvSpPr>
        <p:spPr>
          <a:xfrm>
            <a:off x="744747" y="3791309"/>
            <a:ext cx="6071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9cm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8F41669A-4127-4FC3-A5C8-7A2CF8B5BF06}"/>
              </a:ext>
            </a:extLst>
          </p:cNvPr>
          <p:cNvSpPr txBox="1"/>
          <p:nvPr/>
        </p:nvSpPr>
        <p:spPr>
          <a:xfrm>
            <a:off x="1850895" y="1845530"/>
            <a:ext cx="1354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5cm</a:t>
            </a:r>
          </a:p>
        </p:txBody>
      </p:sp>
      <p:sp>
        <p:nvSpPr>
          <p:cNvPr id="26" name="Triangle 2">
            <a:extLst>
              <a:ext uri="{FF2B5EF4-FFF2-40B4-BE49-F238E27FC236}">
                <a16:creationId xmlns:a16="http://schemas.microsoft.com/office/drawing/2014/main" id="{A9D5E104-A448-CC4A-B206-B9E9087574E7}"/>
              </a:ext>
            </a:extLst>
          </p:cNvPr>
          <p:cNvSpPr/>
          <p:nvPr/>
        </p:nvSpPr>
        <p:spPr>
          <a:xfrm rot="10800000">
            <a:off x="1647780" y="2508104"/>
            <a:ext cx="1750923" cy="3240383"/>
          </a:xfrm>
          <a:prstGeom prst="triangle">
            <a:avLst/>
          </a:prstGeom>
          <a:solidFill>
            <a:srgbClr val="FFE000"/>
          </a:solidFill>
          <a:ln w="19050">
            <a:solidFill>
              <a:srgbClr val="E8C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9847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4" name="Picture 7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5650" y="1275290"/>
            <a:ext cx="7632700" cy="276999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Both triangles are equilateral triangles.</a:t>
            </a:r>
          </a:p>
        </p:txBody>
      </p:sp>
      <p:sp>
        <p:nvSpPr>
          <p:cNvPr id="9" name="Rectangle 8"/>
          <p:cNvSpPr/>
          <p:nvPr/>
        </p:nvSpPr>
        <p:spPr>
          <a:xfrm>
            <a:off x="445574" y="702863"/>
            <a:ext cx="219600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Using Scale Factors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641574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64157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>
            <a:extLst>
              <a:ext uri="{FF2B5EF4-FFF2-40B4-BE49-F238E27FC236}">
                <a16:creationId xmlns:a16="http://schemas.microsoft.com/office/drawing/2014/main" id="{3EB826CD-A995-4B54-93F6-7F4A198B1867}"/>
              </a:ext>
            </a:extLst>
          </p:cNvPr>
          <p:cNvSpPr txBox="1"/>
          <p:nvPr/>
        </p:nvSpPr>
        <p:spPr>
          <a:xfrm>
            <a:off x="976484" y="3149048"/>
            <a:ext cx="948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3.5cm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83D467-F29E-4EC2-86A5-CC7200C14DD3}"/>
              </a:ext>
            </a:extLst>
          </p:cNvPr>
          <p:cNvSpPr txBox="1"/>
          <p:nvPr/>
        </p:nvSpPr>
        <p:spPr>
          <a:xfrm>
            <a:off x="2868778" y="3149048"/>
            <a:ext cx="94826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7cm</a:t>
            </a:r>
          </a:p>
        </p:txBody>
      </p:sp>
      <p:sp>
        <p:nvSpPr>
          <p:cNvPr id="2" name="Isosceles Triangle 1"/>
          <p:cNvSpPr/>
          <p:nvPr/>
        </p:nvSpPr>
        <p:spPr>
          <a:xfrm>
            <a:off x="905853" y="2209800"/>
            <a:ext cx="1089527" cy="939248"/>
          </a:xfrm>
          <a:prstGeom prst="triangle">
            <a:avLst/>
          </a:prstGeom>
          <a:solidFill>
            <a:srgbClr val="FFE000"/>
          </a:solidFill>
          <a:ln w="19050">
            <a:solidFill>
              <a:srgbClr val="E8C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A</a:t>
            </a:r>
          </a:p>
        </p:txBody>
      </p:sp>
      <p:sp>
        <p:nvSpPr>
          <p:cNvPr id="14" name="Isosceles Triangle 13"/>
          <p:cNvSpPr/>
          <p:nvPr/>
        </p:nvSpPr>
        <p:spPr>
          <a:xfrm>
            <a:off x="2542738" y="1769440"/>
            <a:ext cx="1600345" cy="1379608"/>
          </a:xfrm>
          <a:prstGeom prst="triangle">
            <a:avLst/>
          </a:prstGeom>
          <a:solidFill>
            <a:srgbClr val="FFE000"/>
          </a:solidFill>
          <a:ln w="19050">
            <a:solidFill>
              <a:srgbClr val="E8C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B</a:t>
            </a: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670766" y="4231852"/>
            <a:ext cx="1717584" cy="2173706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837" y="4302268"/>
            <a:ext cx="2041790" cy="2115029"/>
          </a:xfrm>
          <a:prstGeom prst="rect">
            <a:avLst/>
          </a:prstGeom>
        </p:spPr>
      </p:pic>
      <p:sp>
        <p:nvSpPr>
          <p:cNvPr id="17" name="TextBox 16"/>
          <p:cNvSpPr txBox="1"/>
          <p:nvPr/>
        </p:nvSpPr>
        <p:spPr>
          <a:xfrm>
            <a:off x="2542738" y="3616881"/>
            <a:ext cx="2859772" cy="1202994"/>
          </a:xfrm>
          <a:prstGeom prst="wedgeRectCallout">
            <a:avLst>
              <a:gd name="adj1" fmla="val -65937"/>
              <a:gd name="adj2" fmla="val 43354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dirty="0"/>
              <a:t>The perimeters of both shapes are even and triangle </a:t>
            </a:r>
            <a:r>
              <a:rPr lang="en-GB" sz="1600" b="1" dirty="0"/>
              <a:t>B</a:t>
            </a:r>
            <a:r>
              <a:rPr lang="en-GB" sz="1600" dirty="0"/>
              <a:t> is an enlargement of triangle </a:t>
            </a:r>
            <a:r>
              <a:rPr lang="en-GB" sz="1600" b="1" dirty="0"/>
              <a:t>A</a:t>
            </a:r>
            <a:r>
              <a:rPr lang="en-GB" sz="1600" dirty="0"/>
              <a:t> by scale factor 2.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3674378" y="5002615"/>
            <a:ext cx="2698808" cy="1202994"/>
          </a:xfrm>
          <a:prstGeom prst="wedgeRectCallout">
            <a:avLst>
              <a:gd name="adj1" fmla="val 76268"/>
              <a:gd name="adj2" fmla="val -42509"/>
            </a:avLst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GB" sz="1600" dirty="0"/>
              <a:t>None of the perimeters are even and triangle </a:t>
            </a:r>
            <a:r>
              <a:rPr lang="en-GB" sz="1600" b="1" dirty="0"/>
              <a:t>B</a:t>
            </a:r>
            <a:r>
              <a:rPr lang="en-GB" sz="1600" dirty="0"/>
              <a:t> is an enlargement of triangle </a:t>
            </a:r>
            <a:r>
              <a:rPr lang="en-GB" sz="1600" b="1" dirty="0"/>
              <a:t>A</a:t>
            </a:r>
            <a:r>
              <a:rPr lang="en-GB" sz="1600" dirty="0"/>
              <a:t> by scale factor 2.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4430306" y="2096281"/>
            <a:ext cx="3955432" cy="553998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Do you agree with Jeni or Katya? </a:t>
            </a:r>
          </a:p>
          <a:p>
            <a:r>
              <a:rPr lang="en-GB" dirty="0"/>
              <a:t>Use reasoning to explain your answer.</a:t>
            </a:r>
          </a:p>
        </p:txBody>
      </p:sp>
      <p:sp>
        <p:nvSpPr>
          <p:cNvPr id="19" name="Rectangle 18"/>
          <p:cNvSpPr/>
          <p:nvPr/>
        </p:nvSpPr>
        <p:spPr>
          <a:xfrm>
            <a:off x="3579898" y="4914789"/>
            <a:ext cx="2880000" cy="1370522"/>
          </a:xfrm>
          <a:prstGeom prst="rect">
            <a:avLst/>
          </a:prstGeom>
          <a:noFill/>
          <a:ln w="28575">
            <a:solidFill>
              <a:srgbClr val="87BD3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43F9041-1262-4174-B72F-863FF8E1221B}"/>
              </a:ext>
            </a:extLst>
          </p:cNvPr>
          <p:cNvSpPr txBox="1"/>
          <p:nvPr/>
        </p:nvSpPr>
        <p:spPr>
          <a:xfrm>
            <a:off x="755650" y="5597717"/>
            <a:ext cx="695647" cy="49510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Jeni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AC057A2B-578C-4C8B-9711-12352DB142F3}"/>
              </a:ext>
            </a:extLst>
          </p:cNvPr>
          <p:cNvSpPr txBox="1"/>
          <p:nvPr/>
        </p:nvSpPr>
        <p:spPr>
          <a:xfrm>
            <a:off x="7525259" y="5597717"/>
            <a:ext cx="860479" cy="495108"/>
          </a:xfrm>
          <a:prstGeom prst="rect">
            <a:avLst/>
          </a:prstGeom>
          <a:solidFill>
            <a:schemeClr val="bg1"/>
          </a:solidFill>
          <a:ln w="19050">
            <a:solidFill>
              <a:schemeClr val="tx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pPr algn="ctr"/>
            <a:r>
              <a:rPr lang="en-GB" dirty="0"/>
              <a:t>Katya</a:t>
            </a:r>
          </a:p>
        </p:txBody>
      </p:sp>
    </p:spTree>
    <p:extLst>
      <p:ext uri="{BB962C8B-B14F-4D97-AF65-F5344CB8AC3E}">
        <p14:creationId xmlns:p14="http://schemas.microsoft.com/office/powerpoint/2010/main" val="41951363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782491" y="3107686"/>
            <a:ext cx="2605859" cy="3297872"/>
          </a:xfrm>
          <a:prstGeom prst="rect">
            <a:avLst/>
          </a:prstGeom>
        </p:spPr>
      </p:pic>
      <p:pic>
        <p:nvPicPr>
          <p:cNvPr id="74" name="Picture 7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902250" y="532799"/>
            <a:ext cx="702000" cy="7020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755650" y="1275290"/>
            <a:ext cx="7632700" cy="830997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r>
              <a:rPr lang="en-GB" dirty="0"/>
              <a:t>The yellow rectangle is an enlargement of the blue rectangle. The blue rectangle has a perimeter of 10cm. Work out the perimeter of the yellow rectangle.</a:t>
            </a:r>
          </a:p>
        </p:txBody>
      </p:sp>
      <p:sp>
        <p:nvSpPr>
          <p:cNvPr id="9" name="Rectangle 8"/>
          <p:cNvSpPr/>
          <p:nvPr/>
        </p:nvSpPr>
        <p:spPr>
          <a:xfrm>
            <a:off x="445574" y="702863"/>
            <a:ext cx="219600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Using Scale Factors</a:t>
            </a:r>
          </a:p>
        </p:txBody>
      </p:sp>
      <p:sp>
        <p:nvSpPr>
          <p:cNvPr id="75" name="Rectangle 74"/>
          <p:cNvSpPr/>
          <p:nvPr/>
        </p:nvSpPr>
        <p:spPr>
          <a:xfrm>
            <a:off x="2641574" y="702863"/>
            <a:ext cx="1141417" cy="355276"/>
          </a:xfrm>
          <a:prstGeom prst="rect">
            <a:avLst/>
          </a:prstGeom>
          <a:solidFill>
            <a:srgbClr val="00529C"/>
          </a:solidFill>
        </p:spPr>
        <p:txBody>
          <a:bodyPr wrap="square" lIns="180000" tIns="36000" rIns="180000" bIns="72000" anchor="ctr">
            <a:spAutoFit/>
          </a:bodyPr>
          <a:lstStyle/>
          <a:p>
            <a:pPr algn="ctr"/>
            <a:r>
              <a:rPr lang="en-GB" altLang="en-US" sz="1600" b="1" dirty="0">
                <a:solidFill>
                  <a:schemeClr val="bg1"/>
                </a:solidFill>
              </a:rPr>
              <a:t>Deepest</a:t>
            </a:r>
            <a:endParaRPr lang="en-GB" sz="1600" b="1" dirty="0">
              <a:solidFill>
                <a:schemeClr val="bg1"/>
              </a:solidFill>
            </a:endParaRPr>
          </a:p>
        </p:txBody>
      </p:sp>
      <p:cxnSp>
        <p:nvCxnSpPr>
          <p:cNvPr id="8" name="Straight Connector 7"/>
          <p:cNvCxnSpPr/>
          <p:nvPr/>
        </p:nvCxnSpPr>
        <p:spPr>
          <a:xfrm>
            <a:off x="2641574" y="701739"/>
            <a:ext cx="0" cy="356400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Rectangle 18">
            <a:extLst>
              <a:ext uri="{FF2B5EF4-FFF2-40B4-BE49-F238E27FC236}">
                <a16:creationId xmlns:a16="http://schemas.microsoft.com/office/drawing/2014/main" id="{6E831F35-712A-4F23-9E39-2B21215A9DAC}"/>
              </a:ext>
            </a:extLst>
          </p:cNvPr>
          <p:cNvSpPr/>
          <p:nvPr/>
        </p:nvSpPr>
        <p:spPr>
          <a:xfrm>
            <a:off x="755650" y="2323438"/>
            <a:ext cx="3124736" cy="1907476"/>
          </a:xfrm>
          <a:prstGeom prst="rect">
            <a:avLst/>
          </a:prstGeom>
          <a:solidFill>
            <a:srgbClr val="FFE864"/>
          </a:solidFill>
          <a:ln w="19050">
            <a:solidFill>
              <a:srgbClr val="E8C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79D7C945-9BFB-48CF-9E3C-33789C4DA54C}"/>
              </a:ext>
            </a:extLst>
          </p:cNvPr>
          <p:cNvSpPr/>
          <p:nvPr/>
        </p:nvSpPr>
        <p:spPr>
          <a:xfrm>
            <a:off x="4269617" y="2323438"/>
            <a:ext cx="1512874" cy="863429"/>
          </a:xfrm>
          <a:prstGeom prst="rect">
            <a:avLst/>
          </a:prstGeom>
          <a:solidFill>
            <a:srgbClr val="90C8E5"/>
          </a:solidFill>
          <a:ln w="19050">
            <a:solidFill>
              <a:srgbClr val="007AC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AD20198-3CDA-4185-ABCE-C3CAC53FEBDB}"/>
              </a:ext>
            </a:extLst>
          </p:cNvPr>
          <p:cNvSpPr txBox="1"/>
          <p:nvPr/>
        </p:nvSpPr>
        <p:spPr>
          <a:xfrm>
            <a:off x="5883294" y="2570486"/>
            <a:ext cx="66907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2cm</a:t>
            </a: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9A44D920-DD44-894D-8741-0D6B4580E5BE}"/>
              </a:ext>
            </a:extLst>
          </p:cNvPr>
          <p:cNvSpPr txBox="1"/>
          <p:nvPr/>
        </p:nvSpPr>
        <p:spPr>
          <a:xfrm>
            <a:off x="1819417" y="4263399"/>
            <a:ext cx="9972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/>
              <a:t>12cm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3466011" y="4489721"/>
            <a:ext cx="4922339" cy="1603104"/>
          </a:xfrm>
          <a:prstGeom prst="rect">
            <a:avLst/>
          </a:prstGeom>
          <a:solidFill>
            <a:schemeClr val="bg1"/>
          </a:solidFill>
          <a:ln w="28575">
            <a:solidFill>
              <a:srgbClr val="87BD31"/>
            </a:solidFill>
          </a:ln>
        </p:spPr>
        <p:txBody>
          <a:bodyPr wrap="square" lIns="108000" tIns="108000" rIns="108000" bIns="108000" rtlCol="0">
            <a:spAutoFit/>
          </a:bodyPr>
          <a:lstStyle/>
          <a:p>
            <a:r>
              <a:rPr lang="en-US" dirty="0"/>
              <a:t>The blue rectangle is 2cm x 3cm. </a:t>
            </a:r>
          </a:p>
          <a:p>
            <a:r>
              <a:rPr lang="en-US" dirty="0"/>
              <a:t>The side that is 3cm has been enlarged by a scale factor of 4 to give 12cm. </a:t>
            </a:r>
          </a:p>
          <a:p>
            <a:r>
              <a:rPr lang="en-US" dirty="0"/>
              <a:t>Therefore, the yellow rectangle is 12cm x 8cm. </a:t>
            </a:r>
          </a:p>
          <a:p>
            <a:r>
              <a:rPr lang="en-US" dirty="0"/>
              <a:t>The perimeter of the yellow rectangle is 40cm.</a:t>
            </a:r>
          </a:p>
        </p:txBody>
      </p:sp>
    </p:spTree>
    <p:extLst>
      <p:ext uri="{BB962C8B-B14F-4D97-AF65-F5344CB8AC3E}">
        <p14:creationId xmlns:p14="http://schemas.microsoft.com/office/powerpoint/2010/main" val="39718106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CC3F129B-2D47-483A-A90C-799D2C477CF6}"/>
              </a:ext>
            </a:extLst>
          </p:cNvPr>
          <p:cNvSpPr/>
          <p:nvPr/>
        </p:nvSpPr>
        <p:spPr>
          <a:xfrm>
            <a:off x="4563663" y="1819414"/>
            <a:ext cx="3824688" cy="4273409"/>
          </a:xfrm>
          <a:prstGeom prst="rect">
            <a:avLst/>
          </a:prstGeom>
          <a:solidFill>
            <a:srgbClr val="4EB2E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755650" y="1822827"/>
            <a:ext cx="3816349" cy="4269997"/>
          </a:xfrm>
          <a:prstGeom prst="rect">
            <a:avLst/>
          </a:prstGeom>
          <a:solidFill>
            <a:srgbClr val="007A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755649" y="1364071"/>
            <a:ext cx="7632701" cy="458757"/>
          </a:xfrm>
          <a:prstGeom prst="rect">
            <a:avLst/>
          </a:prstGeom>
          <a:solidFill>
            <a:srgbClr val="C7E8FD"/>
          </a:solidFill>
        </p:spPr>
        <p:txBody>
          <a:bodyPr wrap="square" lIns="72000" tIns="72000" rIns="72000" bIns="108000">
            <a:spAutoFit/>
          </a:bodyPr>
          <a:lstStyle/>
          <a:p>
            <a:pPr algn="ctr"/>
            <a:r>
              <a:rPr lang="en-GB" dirty="0" smtClean="0"/>
              <a:t>Look at the activities attached and complete as much </a:t>
            </a:r>
            <a:r>
              <a:rPr lang="en-GB" smtClean="0"/>
              <a:t>as you can.</a:t>
            </a:r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61B74EBF-AD1B-4DC1-AB71-6B21B868FC7D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355" t="500" r="27421" b="1"/>
          <a:stretch/>
        </p:blipFill>
        <p:spPr>
          <a:xfrm>
            <a:off x="755650" y="1819415"/>
            <a:ext cx="3818059" cy="4273409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2123" y="2031447"/>
            <a:ext cx="2722090" cy="38493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23B3C386-037D-47BC-B81B-E45DB0C5678A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1114" b="25981"/>
          <a:stretch/>
        </p:blipFill>
        <p:spPr>
          <a:xfrm rot="1560000">
            <a:off x="2708313" y="2937708"/>
            <a:ext cx="710269" cy="1520769"/>
          </a:xfrm>
          <a:prstGeom prst="rect">
            <a:avLst/>
          </a:prstGeom>
          <a:effectLst/>
        </p:spPr>
      </p:pic>
      <p:pic>
        <p:nvPicPr>
          <p:cNvPr id="13" name="Picture 12"/>
          <p:cNvPicPr>
            <a:picLocks noChangeAspect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833" t="3657" r="3648" b="7365"/>
          <a:stretch/>
        </p:blipFill>
        <p:spPr>
          <a:xfrm rot="1593902">
            <a:off x="1061227" y="2282893"/>
            <a:ext cx="1242272" cy="1689490"/>
          </a:xfrm>
          <a:prstGeom prst="rect">
            <a:avLst/>
          </a:prstGeom>
        </p:spPr>
      </p:pic>
      <p:pic>
        <p:nvPicPr>
          <p:cNvPr id="22" name="Boy Writing">
            <a:extLst>
              <a:ext uri="{FF2B5EF4-FFF2-40B4-BE49-F238E27FC236}">
                <a16:creationId xmlns:a16="http://schemas.microsoft.com/office/drawing/2014/main" id="{59E92074-8F0A-4A38-87B2-6E07FF3C8646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6" t="622" r="32362"/>
          <a:stretch/>
        </p:blipFill>
        <p:spPr>
          <a:xfrm>
            <a:off x="755650" y="1928692"/>
            <a:ext cx="4038155" cy="416413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18275" y="2031447"/>
            <a:ext cx="2722090" cy="38493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A410F3B9-A120-4B78-B8FC-DBBE2542D027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54426" y="2031447"/>
            <a:ext cx="2722090" cy="3849342"/>
          </a:xfrm>
          <a:prstGeom prst="rect">
            <a:avLst/>
          </a:prstGeom>
          <a:effectLst>
            <a:outerShdw blurRad="63500" sx="102000" sy="102000" algn="ctr" rotWithShape="0">
              <a:prstClr val="black">
                <a:alpha val="20000"/>
              </a:prstClr>
            </a:outerShdw>
          </a:effectLst>
        </p:spPr>
      </p:pic>
      <p:sp>
        <p:nvSpPr>
          <p:cNvPr id="17" name="Rectangle 16"/>
          <p:cNvSpPr/>
          <p:nvPr/>
        </p:nvSpPr>
        <p:spPr>
          <a:xfrm>
            <a:off x="445574" y="702863"/>
            <a:ext cx="2196000" cy="355276"/>
          </a:xfrm>
          <a:prstGeom prst="rect">
            <a:avLst/>
          </a:prstGeom>
          <a:solidFill>
            <a:srgbClr val="072F54"/>
          </a:solidFill>
        </p:spPr>
        <p:txBody>
          <a:bodyPr wrap="square" lIns="180000" tIns="36000" rIns="180000" bIns="72000" anchor="ctr">
            <a:spAutoFit/>
          </a:bodyPr>
          <a:lstStyle/>
          <a:p>
            <a:r>
              <a:rPr lang="en-GB" sz="1600" b="1" dirty="0">
                <a:solidFill>
                  <a:schemeClr val="bg1"/>
                </a:solidFill>
              </a:rPr>
              <a:t>Using Scale Factors</a:t>
            </a:r>
          </a:p>
        </p:txBody>
      </p:sp>
    </p:spTree>
    <p:extLst>
      <p:ext uri="{BB962C8B-B14F-4D97-AF65-F5344CB8AC3E}">
        <p14:creationId xmlns:p14="http://schemas.microsoft.com/office/powerpoint/2010/main" val="17712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Mastery PowerPoint Template.pptx" id="{3BD20C4A-250B-4648-9FC8-9A06643C064F}" vid="{8A1EB70A-12F0-4EA0-89BA-7AF8BF1D2EC7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Mastery PowerPoint Template</Template>
  <TotalTime>222</TotalTime>
  <Words>517</Words>
  <Application>Microsoft Office PowerPoint</Application>
  <PresentationFormat>On-screen Show (4:3)</PresentationFormat>
  <Paragraphs>91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Twinkl</vt:lpstr>
      <vt:lpstr>Tuffy</vt:lpstr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Lydia Fay</dc:creator>
  <cp:lastModifiedBy>Mrs Brett</cp:lastModifiedBy>
  <cp:revision>44</cp:revision>
  <dcterms:created xsi:type="dcterms:W3CDTF">2020-03-13T15:56:44Z</dcterms:created>
  <dcterms:modified xsi:type="dcterms:W3CDTF">2020-05-05T13:19:52Z</dcterms:modified>
</cp:coreProperties>
</file>