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3"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Twinkl" pitchFamily="2"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285"/>
    <a:srgbClr val="6CBA86"/>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0" autoAdjust="0"/>
    <p:restoredTop sz="94660"/>
  </p:normalViewPr>
  <p:slideViewPr>
    <p:cSldViewPr snapToGrid="0" showGuides="1">
      <p:cViewPr varScale="1">
        <p:scale>
          <a:sx n="110" d="100"/>
          <a:sy n="110" d="100"/>
        </p:scale>
        <p:origin x="834"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24/04/2019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87713" y="2943496"/>
            <a:ext cx="2809920" cy="3631323"/>
          </a:xfrm>
          <a:prstGeom prst="rect">
            <a:avLst/>
          </a:prstGeom>
        </p:spPr>
      </p:pic>
      <p:sp>
        <p:nvSpPr>
          <p:cNvPr id="21" name="Title"/>
          <p:cNvSpPr>
            <a:spLocks noGrp="1"/>
          </p:cNvSpPr>
          <p:nvPr>
            <p:ph type="title"/>
          </p:nvPr>
        </p:nvSpPr>
        <p:spPr>
          <a:xfrm>
            <a:off x="675439" y="1553081"/>
            <a:ext cx="7917752" cy="1390415"/>
          </a:xfrm>
        </p:spPr>
        <p:txBody>
          <a:bodyPr/>
          <a:lstStyle/>
          <a:p>
            <a:r>
              <a:rPr lang="en-GB" altLang="en-US" sz="2000" b="0" dirty="0">
                <a:latin typeface="Twinkl" pitchFamily="2" charset="77"/>
              </a:rPr>
              <a:t>Every time the zookeeper arrives at an animal enclosure and counts the animals, the ‘less than’ monkey removes one.</a:t>
            </a:r>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Can you help the zookeeper work out what one less will be?</a:t>
            </a:r>
            <a:endParaRPr lang="en-GB" sz="2000" dirty="0">
              <a:latin typeface="+mn-lt"/>
            </a:endParaRPr>
          </a:p>
        </p:txBody>
      </p:sp>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171058" y="3512088"/>
            <a:ext cx="627714" cy="668420"/>
          </a:xfrm>
          <a:prstGeom prst="rect">
            <a:avLst/>
          </a:prstGeom>
        </p:spPr>
      </p:pic>
      <p:sp>
        <p:nvSpPr>
          <p:cNvPr id="37" name="OH No! Text"/>
          <p:cNvSpPr/>
          <p:nvPr/>
        </p:nvSpPr>
        <p:spPr>
          <a:xfrm>
            <a:off x="675439" y="637173"/>
            <a:ext cx="7917752" cy="854246"/>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‘less than’ monkey is there.</a:t>
            </a:r>
            <a:endParaRPr lang="en-GB" dirty="0">
              <a:solidFill>
                <a:schemeClr val="bg2"/>
              </a:solidFill>
            </a:endParaRPr>
          </a:p>
        </p:txBody>
      </p:sp>
    </p:spTree>
    <p:extLst>
      <p:ext uri="{BB962C8B-B14F-4D97-AF65-F5344CB8AC3E}">
        <p14:creationId xmlns:p14="http://schemas.microsoft.com/office/powerpoint/2010/main" val="2857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3?</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b="1" dirty="0">
                  <a:solidFill>
                    <a:srgbClr val="009285"/>
                  </a:solidFill>
                </a:rPr>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19387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Lio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4499" y="3728972"/>
            <a:ext cx="1062079" cy="1131471"/>
          </a:xfrm>
          <a:prstGeom prst="rect">
            <a:avLst/>
          </a:prstGeom>
        </p:spPr>
      </p:pic>
      <p:pic>
        <p:nvPicPr>
          <p:cNvPr id="27" name="Lio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0209" y="2604506"/>
            <a:ext cx="926013" cy="1068266"/>
          </a:xfrm>
          <a:prstGeom prst="rect">
            <a:avLst/>
          </a:prstGeom>
        </p:spPr>
      </p:pic>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3 is 2.</a:t>
            </a:r>
          </a:p>
        </p:txBody>
      </p:sp>
      <p:pic>
        <p:nvPicPr>
          <p:cNvPr id="35"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2" y="3728972"/>
            <a:ext cx="1062079" cy="1131471"/>
          </a:xfrm>
          <a:prstGeom prst="rect">
            <a:avLst/>
          </a:prstGeom>
        </p:spPr>
      </p:pic>
      <p:pic>
        <p:nvPicPr>
          <p:cNvPr id="39"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1" y="2596465"/>
            <a:ext cx="1062079" cy="1131471"/>
          </a:xfrm>
          <a:prstGeom prst="rect">
            <a:avLst/>
          </a:prstGeom>
          <a:solidFill>
            <a:srgbClr val="009285"/>
          </a:solidFill>
        </p:spPr>
      </p:pic>
      <p:grpSp>
        <p:nvGrpSpPr>
          <p:cNvPr id="40" name="Group 39"/>
          <p:cNvGrpSpPr/>
          <p:nvPr/>
        </p:nvGrpSpPr>
        <p:grpSpPr>
          <a:xfrm flipH="1">
            <a:off x="2342089" y="5208309"/>
            <a:ext cx="940329"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7601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38889E-6 -1.11111E-6 L 1.38889E-6 -0.01088 " pathEditMode="relative" rAng="0" ptsTypes="AA">
                                      <p:cBhvr>
                                        <p:cTn id="15" dur="1750" fill="hold"/>
                                        <p:tgtEl>
                                          <p:spTgt spid="39"/>
                                        </p:tgtEl>
                                        <p:attrNameLst>
                                          <p:attrName>ppt_x</p:attrName>
                                          <p:attrName>ppt_y</p:attrName>
                                        </p:attrNameLst>
                                      </p:cBhvr>
                                      <p:rCtr x="0" y="-556"/>
                                    </p:animMotion>
                                  </p:childTnLst>
                                </p:cTn>
                              </p:par>
                            </p:childTnLst>
                          </p:cTn>
                        </p:par>
                        <p:par>
                          <p:cTn id="16" fill="hold">
                            <p:stCondLst>
                              <p:cond delay="175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7"/>
                                        </p:tgtEl>
                                      </p:cBhvr>
                                    </p:animEffect>
                                    <p:set>
                                      <p:cBhvr>
                                        <p:cTn id="22" dur="1" fill="hold">
                                          <p:stCondLst>
                                            <p:cond delay="499"/>
                                          </p:stCondLst>
                                        </p:cTn>
                                        <p:tgtEl>
                                          <p:spTgt spid="27"/>
                                        </p:tgtEl>
                                        <p:attrNameLst>
                                          <p:attrName>style.visibility</p:attrName>
                                        </p:attrNameLst>
                                      </p:cBhvr>
                                      <p:to>
                                        <p:strVal val="hidden"/>
                                      </p:to>
                                    </p:set>
                                  </p:childTnLst>
                                </p:cTn>
                              </p:par>
                            </p:childTnLst>
                          </p:cTn>
                        </p:par>
                        <p:par>
                          <p:cTn id="23" fill="hold">
                            <p:stCondLst>
                              <p:cond delay="225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5?</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8231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5 is 4.</a:t>
            </a:r>
          </a:p>
        </p:txBody>
      </p:sp>
      <p:grpSp>
        <p:nvGrpSpPr>
          <p:cNvPr id="6" name="Group 5"/>
          <p:cNvGrpSpPr/>
          <p:nvPr/>
        </p:nvGrpSpPr>
        <p:grpSpPr>
          <a:xfrm flipH="1">
            <a:off x="382548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38" name="Number 5"/>
          <p:cNvPicPr>
            <a:picLocks noChangeAspect="1"/>
          </p:cNvPicPr>
          <p:nvPr/>
        </p:nvPicPr>
        <p:blipFill rotWithShape="1">
          <a:blip r:embed="rId5" cstate="print">
            <a:extLst>
              <a:ext uri="{28A0092B-C50C-407E-A947-70E740481C1C}">
                <a14:useLocalDpi xmlns:a14="http://schemas.microsoft.com/office/drawing/2010/main" val="0"/>
              </a:ext>
            </a:extLst>
          </a:blip>
          <a:srcRect t="33847"/>
          <a:stretch/>
        </p:blipFill>
        <p:spPr>
          <a:xfrm>
            <a:off x="2523101" y="3410259"/>
            <a:ext cx="1507583" cy="1623428"/>
          </a:xfrm>
          <a:prstGeom prst="rect">
            <a:avLst/>
          </a:prstGeom>
        </p:spPr>
      </p:pic>
      <p:pic>
        <p:nvPicPr>
          <p:cNvPr id="40" name="Number 5"/>
          <p:cNvPicPr>
            <a:picLocks noChangeAspect="1"/>
          </p:cNvPicPr>
          <p:nvPr/>
        </p:nvPicPr>
        <p:blipFill rotWithShape="1">
          <a:blip r:embed="rId5" cstate="print">
            <a:extLst>
              <a:ext uri="{28A0092B-C50C-407E-A947-70E740481C1C}">
                <a14:useLocalDpi xmlns:a14="http://schemas.microsoft.com/office/drawing/2010/main" val="0"/>
              </a:ext>
            </a:extLst>
          </a:blip>
          <a:srcRect l="48875" b="67593"/>
          <a:stretch/>
        </p:blipFill>
        <p:spPr>
          <a:xfrm>
            <a:off x="3259931" y="2614969"/>
            <a:ext cx="770753" cy="795291"/>
          </a:xfrm>
          <a:prstGeom prst="rect">
            <a:avLst/>
          </a:prstGeom>
        </p:spPr>
      </p:pic>
    </p:spTree>
    <p:extLst>
      <p:ext uri="{BB962C8B-B14F-4D97-AF65-F5344CB8AC3E}">
        <p14:creationId xmlns:p14="http://schemas.microsoft.com/office/powerpoint/2010/main" val="4487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3.7037E-7 L -1.11111E-6 -0.00741 " pathEditMode="relative" rAng="0" ptsTypes="AA">
                                      <p:cBhvr>
                                        <p:cTn id="15" dur="2000" fill="hold"/>
                                        <p:tgtEl>
                                          <p:spTgt spid="40"/>
                                        </p:tgtEl>
                                        <p:attrNameLst>
                                          <p:attrName>ppt_x</p:attrName>
                                          <p:attrName>ppt_y</p:attrName>
                                        </p:attrNameLst>
                                      </p:cBhvr>
                                      <p:rCtr x="0" y="-37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40"/>
                                        </p:tgtEl>
                                      </p:cBhvr>
                                    </p:animEffect>
                                    <p:set>
                                      <p:cBhvr>
                                        <p:cTn id="19" dur="1" fill="hold">
                                          <p:stCondLst>
                                            <p:cond delay="499"/>
                                          </p:stCondLst>
                                        </p:cTn>
                                        <p:tgtEl>
                                          <p:spTgt spid="40"/>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7"/>
                                        </p:tgtEl>
                                      </p:cBhvr>
                                    </p:animEffect>
                                    <p:set>
                                      <p:cBhvr>
                                        <p:cTn id="22" dur="1" fill="hold">
                                          <p:stCondLst>
                                            <p:cond delay="499"/>
                                          </p:stCondLst>
                                        </p:cTn>
                                        <p:tgtEl>
                                          <p:spTgt spid="37"/>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8?</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b="1" dirty="0">
                  <a:solidFill>
                    <a:srgbClr val="009285"/>
                  </a:solidFill>
                </a:rPr>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b="1" dirty="0">
                  <a:solidFill>
                    <a:srgbClr val="009285"/>
                  </a:solidFill>
                </a:rPr>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735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8 is 7.</a:t>
            </a:r>
          </a:p>
        </p:txBody>
      </p:sp>
      <p:grpSp>
        <p:nvGrpSpPr>
          <p:cNvPr id="6" name="Group 5"/>
          <p:cNvGrpSpPr/>
          <p:nvPr/>
        </p:nvGrpSpPr>
        <p:grpSpPr>
          <a:xfrm flipH="1">
            <a:off x="606052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2037" y="4525038"/>
            <a:ext cx="684081" cy="599014"/>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3285" y="4518561"/>
            <a:ext cx="684081" cy="599014"/>
          </a:xfrm>
          <a:prstGeom prst="rect">
            <a:avLst/>
          </a:prstGeom>
        </p:spPr>
      </p:pic>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0637" y="3853169"/>
            <a:ext cx="684081" cy="599014"/>
          </a:xfrm>
          <a:prstGeom prst="rect">
            <a:avLst/>
          </a:prstGeom>
        </p:spPr>
      </p:pic>
      <p:pic>
        <p:nvPicPr>
          <p:cNvPr id="57" name="Picture 5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1885" y="3846692"/>
            <a:ext cx="684081" cy="599014"/>
          </a:xfrm>
          <a:prstGeom prst="rect">
            <a:avLst/>
          </a:prstGeom>
        </p:spPr>
      </p:pic>
      <p:pic>
        <p:nvPicPr>
          <p:cNvPr id="58" name="Picture 5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6794" y="3181300"/>
            <a:ext cx="684081" cy="599014"/>
          </a:xfrm>
          <a:prstGeom prst="rect">
            <a:avLst/>
          </a:prstGeom>
        </p:spPr>
      </p:pic>
      <p:pic>
        <p:nvPicPr>
          <p:cNvPr id="59" name="Picture 5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8042" y="3174823"/>
            <a:ext cx="684081" cy="599014"/>
          </a:xfrm>
          <a:prstGeom prst="rect">
            <a:avLst/>
          </a:prstGeom>
        </p:spPr>
      </p:pic>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5394" y="2509431"/>
            <a:ext cx="684081" cy="599014"/>
          </a:xfrm>
          <a:prstGeom prst="rect">
            <a:avLst/>
          </a:prstGeom>
        </p:spPr>
      </p:pic>
      <p:pic>
        <p:nvPicPr>
          <p:cNvPr id="61" name="Picture 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6642" y="2502954"/>
            <a:ext cx="684081" cy="599014"/>
          </a:xfrm>
          <a:prstGeom prst="rect">
            <a:avLst/>
          </a:prstGeom>
        </p:spPr>
      </p:pic>
      <p:pic>
        <p:nvPicPr>
          <p:cNvPr id="62" name="Picture 61"/>
          <p:cNvPicPr>
            <a:picLocks noChangeAspect="1"/>
          </p:cNvPicPr>
          <p:nvPr/>
        </p:nvPicPr>
        <p:blipFill rotWithShape="1">
          <a:blip r:embed="rId5" cstate="print">
            <a:extLst>
              <a:ext uri="{28A0092B-C50C-407E-A947-70E740481C1C}">
                <a14:useLocalDpi xmlns:a14="http://schemas.microsoft.com/office/drawing/2010/main" val="0"/>
              </a:ext>
            </a:extLst>
          </a:blip>
          <a:srcRect t="25815"/>
          <a:stretch/>
        </p:blipFill>
        <p:spPr>
          <a:xfrm>
            <a:off x="2919507" y="3163185"/>
            <a:ext cx="1261362" cy="1873095"/>
          </a:xfrm>
          <a:prstGeom prst="rect">
            <a:avLst/>
          </a:prstGeom>
        </p:spPr>
      </p:pic>
      <p:pic>
        <p:nvPicPr>
          <p:cNvPr id="63" name="Picture 62"/>
          <p:cNvPicPr>
            <a:picLocks noChangeAspect="1"/>
          </p:cNvPicPr>
          <p:nvPr/>
        </p:nvPicPr>
        <p:blipFill rotWithShape="1">
          <a:blip r:embed="rId5" cstate="print">
            <a:extLst>
              <a:ext uri="{28A0092B-C50C-407E-A947-70E740481C1C}">
                <a14:useLocalDpi xmlns:a14="http://schemas.microsoft.com/office/drawing/2010/main" val="0"/>
              </a:ext>
            </a:extLst>
          </a:blip>
          <a:srcRect l="50461" b="74185"/>
          <a:stretch/>
        </p:blipFill>
        <p:spPr>
          <a:xfrm>
            <a:off x="3555999" y="2511393"/>
            <a:ext cx="624869" cy="651792"/>
          </a:xfrm>
          <a:prstGeom prst="rect">
            <a:avLst/>
          </a:prstGeom>
        </p:spPr>
      </p:pic>
      <p:pic>
        <p:nvPicPr>
          <p:cNvPr id="64" name="Picture 63"/>
          <p:cNvPicPr>
            <a:picLocks noChangeAspect="1"/>
          </p:cNvPicPr>
          <p:nvPr/>
        </p:nvPicPr>
        <p:blipFill rotWithShape="1">
          <a:blip r:embed="rId5" cstate="print">
            <a:extLst>
              <a:ext uri="{28A0092B-C50C-407E-A947-70E740481C1C}">
                <a14:useLocalDpi xmlns:a14="http://schemas.microsoft.com/office/drawing/2010/main" val="0"/>
              </a:ext>
            </a:extLst>
          </a:blip>
          <a:srcRect r="49539" b="74185"/>
          <a:stretch/>
        </p:blipFill>
        <p:spPr>
          <a:xfrm>
            <a:off x="2919507" y="2511393"/>
            <a:ext cx="636491" cy="651792"/>
          </a:xfrm>
          <a:prstGeom prst="rect">
            <a:avLst/>
          </a:prstGeom>
        </p:spPr>
      </p:pic>
    </p:spTree>
    <p:extLst>
      <p:ext uri="{BB962C8B-B14F-4D97-AF65-F5344CB8AC3E}">
        <p14:creationId xmlns:p14="http://schemas.microsoft.com/office/powerpoint/2010/main" val="268679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05556E-6 2.59259E-6 L -0.00521 -0.00486 " pathEditMode="relative" rAng="0" ptsTypes="AA">
                                      <p:cBhvr>
                                        <p:cTn id="15" dur="2000" fill="hold"/>
                                        <p:tgtEl>
                                          <p:spTgt spid="64"/>
                                        </p:tgtEl>
                                        <p:attrNameLst>
                                          <p:attrName>ppt_x</p:attrName>
                                          <p:attrName>ppt_y</p:attrName>
                                        </p:attrNameLst>
                                      </p:cBhvr>
                                      <p:rCtr x="-26000" y="-255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64"/>
                                        </p:tgtEl>
                                      </p:cBhvr>
                                    </p:animEffect>
                                    <p:set>
                                      <p:cBhvr>
                                        <p:cTn id="19" dur="1" fill="hold">
                                          <p:stCondLst>
                                            <p:cond delay="499"/>
                                          </p:stCondLst>
                                        </p:cTn>
                                        <p:tgtEl>
                                          <p:spTgt spid="64"/>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60"/>
                                        </p:tgtEl>
                                      </p:cBhvr>
                                    </p:animEffect>
                                    <p:set>
                                      <p:cBhvr>
                                        <p:cTn id="22" dur="1" fill="hold">
                                          <p:stCondLst>
                                            <p:cond delay="499"/>
                                          </p:stCondLst>
                                        </p:cTn>
                                        <p:tgtEl>
                                          <p:spTgt spid="60"/>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6?</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b="1" dirty="0">
                  <a:solidFill>
                    <a:srgbClr val="009285"/>
                  </a:solidFill>
                </a:rPr>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2547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6 is 5.</a:t>
            </a:r>
          </a:p>
        </p:txBody>
      </p:sp>
      <p:grpSp>
        <p:nvGrpSpPr>
          <p:cNvPr id="6" name="Group 5"/>
          <p:cNvGrpSpPr/>
          <p:nvPr/>
        </p:nvGrpSpPr>
        <p:grpSpPr>
          <a:xfrm flipH="1">
            <a:off x="4568652"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t="35072"/>
          <a:stretch/>
        </p:blipFill>
        <p:spPr>
          <a:xfrm>
            <a:off x="2544733" y="3404326"/>
            <a:ext cx="1548206" cy="1650085"/>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50291" b="64928"/>
          <a:stretch/>
        </p:blipFill>
        <p:spPr>
          <a:xfrm>
            <a:off x="3323335" y="2528519"/>
            <a:ext cx="769604" cy="891310"/>
          </a:xfrm>
          <a:prstGeom prst="rect">
            <a:avLst/>
          </a:prstGeom>
        </p:spPr>
      </p:pic>
      <p:pic>
        <p:nvPicPr>
          <p:cNvPr id="39" name="Picture 38"/>
          <p:cNvPicPr>
            <a:picLocks noChangeAspect="1"/>
          </p:cNvPicPr>
          <p:nvPr/>
        </p:nvPicPr>
        <p:blipFill rotWithShape="1">
          <a:blip r:embed="rId4" cstate="print">
            <a:extLst>
              <a:ext uri="{28A0092B-C50C-407E-A947-70E740481C1C}">
                <a14:useLocalDpi xmlns:a14="http://schemas.microsoft.com/office/drawing/2010/main" val="0"/>
              </a:ext>
            </a:extLst>
          </a:blip>
          <a:srcRect r="49709" b="64928"/>
          <a:stretch/>
        </p:blipFill>
        <p:spPr>
          <a:xfrm>
            <a:off x="2544733" y="2528648"/>
            <a:ext cx="778602" cy="891310"/>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4362792"/>
            <a:ext cx="906415" cy="681023"/>
          </a:xfrm>
          <a:prstGeom prst="rect">
            <a:avLst/>
          </a:prstGeom>
        </p:spPr>
      </p:pic>
      <p:pic>
        <p:nvPicPr>
          <p:cNvPr id="42" name="Picture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4351483"/>
            <a:ext cx="906415" cy="681023"/>
          </a:xfrm>
          <a:prstGeom prst="rect">
            <a:avLst/>
          </a:prstGeom>
        </p:spPr>
      </p:pic>
      <p:pic>
        <p:nvPicPr>
          <p:cNvPr id="43" name="Picture 4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3547158"/>
            <a:ext cx="906415" cy="681023"/>
          </a:xfrm>
          <a:prstGeom prst="rect">
            <a:avLst/>
          </a:prstGeom>
        </p:spPr>
      </p:pic>
      <p:pic>
        <p:nvPicPr>
          <p:cNvPr id="44" name="Picture 4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3535849"/>
            <a:ext cx="906415" cy="681023"/>
          </a:xfrm>
          <a:prstGeom prst="rect">
            <a:avLst/>
          </a:prstGeom>
        </p:spPr>
      </p:pic>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2648436"/>
            <a:ext cx="906415" cy="681023"/>
          </a:xfrm>
          <a:prstGeom prst="rect">
            <a:avLst/>
          </a:prstGeom>
        </p:spPr>
      </p:pic>
      <p:pic>
        <p:nvPicPr>
          <p:cNvPr id="46" name="Picture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2637127"/>
            <a:ext cx="906415" cy="681023"/>
          </a:xfrm>
          <a:prstGeom prst="rect">
            <a:avLst/>
          </a:prstGeom>
        </p:spPr>
      </p:pic>
    </p:spTree>
    <p:extLst>
      <p:ext uri="{BB962C8B-B14F-4D97-AF65-F5344CB8AC3E}">
        <p14:creationId xmlns:p14="http://schemas.microsoft.com/office/powerpoint/2010/main" val="102736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33333E-6 -4.81481E-6 L -0.01111 -0.01134 " pathEditMode="relative" rAng="0" ptsTypes="AA">
                                      <p:cBhvr>
                                        <p:cTn id="15" dur="2000" fill="hold"/>
                                        <p:tgtEl>
                                          <p:spTgt spid="39"/>
                                        </p:tgtEl>
                                        <p:attrNameLst>
                                          <p:attrName>ppt_x</p:attrName>
                                          <p:attrName>ppt_y</p:attrName>
                                        </p:attrNameLst>
                                      </p:cBhvr>
                                      <p:rCtr x="-55600" y="-57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45"/>
                                        </p:tgtEl>
                                      </p:cBhvr>
                                    </p:animEffect>
                                    <p:set>
                                      <p:cBhvr>
                                        <p:cTn id="22" dur="1" fill="hold">
                                          <p:stCondLst>
                                            <p:cond delay="499"/>
                                          </p:stCondLst>
                                        </p:cTn>
                                        <p:tgtEl>
                                          <p:spTgt spid="45"/>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giraffes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4?</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918690"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4 is 3.</a:t>
            </a:r>
          </a:p>
        </p:txBody>
      </p:sp>
      <p:grpSp>
        <p:nvGrpSpPr>
          <p:cNvPr id="6" name="Group 5"/>
          <p:cNvGrpSpPr/>
          <p:nvPr/>
        </p:nvGrpSpPr>
        <p:grpSpPr>
          <a:xfrm flipH="1">
            <a:off x="3061868"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7309"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541"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0283"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8515"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50268" r="2057"/>
          <a:stretch/>
        </p:blipFill>
        <p:spPr bwMode="auto">
          <a:xfrm>
            <a:off x="2273300" y="3810000"/>
            <a:ext cx="1676400" cy="87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49482" t="1348" r="2057" b="49732"/>
          <a:stretch/>
        </p:blipFill>
        <p:spPr bwMode="auto">
          <a:xfrm>
            <a:off x="3094230" y="2946400"/>
            <a:ext cx="855469"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1348" r="48820" b="49732"/>
          <a:stretch/>
        </p:blipFill>
        <p:spPr bwMode="auto">
          <a:xfrm>
            <a:off x="2273300" y="2946400"/>
            <a:ext cx="8509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65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2.59259E-6 L -0.00938 -0.01018 " pathEditMode="relative" rAng="0" ptsTypes="AA">
                                      <p:cBhvr>
                                        <p:cTn id="15" dur="2000" fill="hold"/>
                                        <p:tgtEl>
                                          <p:spTgt spid="51"/>
                                        </p:tgtEl>
                                        <p:attrNameLst>
                                          <p:attrName>ppt_x</p:attrName>
                                          <p:attrName>ppt_y</p:attrName>
                                        </p:attrNameLst>
                                      </p:cBhvr>
                                      <p:rCtr x="-46900" y="-50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51"/>
                                        </p:tgtEl>
                                      </p:cBhvr>
                                    </p:animEffect>
                                    <p:set>
                                      <p:cBhvr>
                                        <p:cTn id="19" dur="1" fill="hold">
                                          <p:stCondLst>
                                            <p:cond delay="499"/>
                                          </p:stCondLst>
                                        </p:cTn>
                                        <p:tgtEl>
                                          <p:spTgt spid="51"/>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8"/>
                                        </p:tgtEl>
                                      </p:cBhvr>
                                    </p:animEffect>
                                    <p:set>
                                      <p:cBhvr>
                                        <p:cTn id="22" dur="1" fill="hold">
                                          <p:stCondLst>
                                            <p:cond delay="499"/>
                                          </p:stCondLst>
                                        </p:cTn>
                                        <p:tgtEl>
                                          <p:spTgt spid="38"/>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birds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10?</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b="1" dirty="0">
                  <a:solidFill>
                    <a:srgbClr val="009285"/>
                  </a:solidFill>
                </a:rPr>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b="1" dirty="0">
                  <a:solidFill>
                    <a:srgbClr val="009285"/>
                  </a:solidFill>
                </a:rPr>
                <a:t>10</a:t>
              </a:r>
            </a:p>
          </p:txBody>
        </p:sp>
      </p:grpSp>
      <p:sp>
        <p:nvSpPr>
          <p:cNvPr id="29" name="2nd Circle"/>
          <p:cNvSpPr/>
          <p:nvPr/>
        </p:nvSpPr>
        <p:spPr>
          <a:xfrm>
            <a:off x="7433462"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10 is 9.</a:t>
            </a:r>
          </a:p>
        </p:txBody>
      </p:sp>
      <p:grpSp>
        <p:nvGrpSpPr>
          <p:cNvPr id="6" name="Group 5"/>
          <p:cNvGrpSpPr/>
          <p:nvPr/>
        </p:nvGrpSpPr>
        <p:grpSpPr>
          <a:xfrm flipH="1">
            <a:off x="7576640"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2" name="Picture 31"/>
          <p:cNvPicPr>
            <a:picLocks noChangeAspect="1"/>
          </p:cNvPicPr>
          <p:nvPr/>
        </p:nvPicPr>
        <p:blipFill rotWithShape="1">
          <a:blip r:embed="rId4" cstate="print">
            <a:extLst>
              <a:ext uri="{28A0092B-C50C-407E-A947-70E740481C1C}">
                <a14:useLocalDpi xmlns:a14="http://schemas.microsoft.com/office/drawing/2010/main" val="0"/>
              </a:ext>
            </a:extLst>
          </a:blip>
          <a:srcRect t="20210"/>
          <a:stretch/>
        </p:blipFill>
        <p:spPr>
          <a:xfrm>
            <a:off x="3390058" y="2910840"/>
            <a:ext cx="1050421" cy="2108242"/>
          </a:xfrm>
          <a:prstGeom prst="rect">
            <a:avLst/>
          </a:prstGeom>
        </p:spPr>
      </p:pic>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b="79790"/>
          <a:stretch/>
        </p:blipFill>
        <p:spPr>
          <a:xfrm>
            <a:off x="3390058" y="2376840"/>
            <a:ext cx="1050421" cy="534000"/>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49396" b="79790"/>
          <a:stretch/>
        </p:blipFill>
        <p:spPr>
          <a:xfrm>
            <a:off x="3383707" y="2376840"/>
            <a:ext cx="549575" cy="552098"/>
          </a:xfrm>
          <a:prstGeom prst="rect">
            <a:avLst/>
          </a:prstGeom>
        </p:spPr>
      </p:pic>
      <p:pic>
        <p:nvPicPr>
          <p:cNvPr id="3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8031"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7013"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968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0 4.44444E-6 L -0.00625 -0.01088 " pathEditMode="relative" rAng="0" ptsTypes="AA">
                                      <p:cBhvr>
                                        <p:cTn id="15" dur="2000" fill="hold"/>
                                        <p:tgtEl>
                                          <p:spTgt spid="37"/>
                                        </p:tgtEl>
                                        <p:attrNameLst>
                                          <p:attrName>ppt_x</p:attrName>
                                          <p:attrName>ppt_y</p:attrName>
                                        </p:attrNameLst>
                                      </p:cBhvr>
                                      <p:rCtr x="-31300" y="-556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7"/>
                                        </p:tgtEl>
                                      </p:cBhvr>
                                    </p:animEffect>
                                    <p:set>
                                      <p:cBhvr>
                                        <p:cTn id="19" dur="1" fill="hold">
                                          <p:stCondLst>
                                            <p:cond delay="499"/>
                                          </p:stCondLst>
                                        </p:cTn>
                                        <p:tgtEl>
                                          <p:spTgt spid="3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1282672" y="665012"/>
            <a:ext cx="6578655" cy="718039"/>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‘less than’ monkey has taken one away from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less than 1?</a:t>
            </a:r>
            <a:endParaRPr lang="en-GB" sz="1400" dirty="0">
              <a:solidFill>
                <a:schemeClr val="bg2"/>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1811" y="1787245"/>
            <a:ext cx="2263394" cy="292503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567957" y="2237194"/>
            <a:ext cx="627714" cy="668420"/>
          </a:xfrm>
          <a:prstGeom prst="rect">
            <a:avLst/>
          </a:prstGeom>
        </p:spPr>
      </p:pic>
      <p:sp>
        <p:nvSpPr>
          <p:cNvPr id="6" name="OH No! Text"/>
          <p:cNvSpPr/>
          <p:nvPr/>
        </p:nvSpPr>
        <p:spPr>
          <a:xfrm>
            <a:off x="796930" y="5116474"/>
            <a:ext cx="7705691" cy="1164368"/>
          </a:xfrm>
          <a:prstGeom prst="roundRect">
            <a:avLst>
              <a:gd name="adj" fmla="val 86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less than 1 is 0.</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‘less than’ monkey is in trouble with Mummy monkey for confusing the </a:t>
            </a:r>
          </a:p>
          <a:p>
            <a:pPr algn="ctr"/>
            <a:r>
              <a:rPr lang="en-US" altLang="en-US" sz="1400" dirty="0">
                <a:solidFill>
                  <a:schemeClr val="bg1"/>
                </a:solidFill>
                <a:latin typeface="Twinkl" pitchFamily="2" charset="0"/>
              </a:rPr>
              <a:t>zookeeper… Oh dear ‘less than’ monkey!</a:t>
            </a:r>
            <a:endParaRPr lang="en-GB" sz="1400" dirty="0">
              <a:solidFill>
                <a:schemeClr val="bg1"/>
              </a:solidFill>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34075" y="3538451"/>
            <a:ext cx="2360547" cy="2084532"/>
          </a:xfrm>
          <a:prstGeom prst="rect">
            <a:avLst/>
          </a:prstGeom>
        </p:spPr>
      </p:pic>
    </p:spTree>
    <p:extLst>
      <p:ext uri="{BB962C8B-B14F-4D97-AF65-F5344CB8AC3E}">
        <p14:creationId xmlns:p14="http://schemas.microsoft.com/office/powerpoint/2010/main" val="2904623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4.16667E-6 1.48148E-6 L 0.09289 0.01667 " pathEditMode="relative" rAng="0" ptsTypes="AA">
                                      <p:cBhvr>
                                        <p:cTn id="11" dur="2000" fill="hold"/>
                                        <p:tgtEl>
                                          <p:spTgt spid="5"/>
                                        </p:tgtEl>
                                        <p:attrNameLst>
                                          <p:attrName>ppt_x</p:attrName>
                                          <p:attrName>ppt_y</p:attrName>
                                        </p:attrNameLst>
                                      </p:cBhvr>
                                      <p:rCtr x="4635" y="833"/>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5"/>
                                        </p:tgtEl>
                                      </p:cBhvr>
                                    </p:animEffect>
                                    <p:set>
                                      <p:cBhvr>
                                        <p:cTn id="15" dur="1" fill="hold">
                                          <p:stCondLst>
                                            <p:cond delay="499"/>
                                          </p:stCondLst>
                                        </p:cTn>
                                        <p:tgtEl>
                                          <p:spTgt spid="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70</TotalTime>
  <Words>335</Words>
  <Application>Microsoft Office PowerPoint</Application>
  <PresentationFormat>On-screen Show (4:3)</PresentationFormat>
  <Paragraphs>91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Twinkl</vt:lpstr>
      <vt:lpstr>Calibri</vt:lpstr>
      <vt:lpstr>Office Theme</vt:lpstr>
      <vt:lpstr>PowerPoint Presentation</vt:lpstr>
      <vt:lpstr>Every time the zookeeper arrives at an animal enclosure and counts the animals, the ‘less than’ monkey removes one.  Can you help the zookeeper work out what one less will be?</vt:lpstr>
      <vt:lpstr>How many lions are there?</vt:lpstr>
      <vt:lpstr>How many elephants are there?</vt:lpstr>
      <vt:lpstr>How many frogs are there?</vt:lpstr>
      <vt:lpstr>How many snakes are there?</vt:lpstr>
      <vt:lpstr>How many giraffes are there?</vt:lpstr>
      <vt:lpstr>How many birds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Naisby</dc:creator>
  <cp:lastModifiedBy>Sally Naisby</cp:lastModifiedBy>
  <cp:revision>12</cp:revision>
  <dcterms:created xsi:type="dcterms:W3CDTF">2019-04-23T10:16:29Z</dcterms:created>
  <dcterms:modified xsi:type="dcterms:W3CDTF">2019-04-24T08:35:56Z</dcterms:modified>
</cp:coreProperties>
</file>