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78" r:id="rId2"/>
    <p:sldId id="279" r:id="rId3"/>
    <p:sldId id="282" r:id="rId4"/>
    <p:sldId id="289" r:id="rId5"/>
    <p:sldId id="284" r:id="rId6"/>
    <p:sldId id="290" r:id="rId7"/>
    <p:sldId id="288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9429"/>
    <a:srgbClr val="F6A70A"/>
    <a:srgbClr val="0079C3"/>
    <a:srgbClr val="01407D"/>
    <a:srgbClr val="009386"/>
    <a:srgbClr val="F08215"/>
    <a:srgbClr val="8C368C"/>
    <a:srgbClr val="D81C33"/>
    <a:srgbClr val="11743A"/>
    <a:srgbClr val="0096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u="sng" dirty="0" smtClean="0">
                <a:latin typeface="+mn-lt"/>
              </a:rPr>
              <a:t>Wednesday 13</a:t>
            </a:r>
            <a:r>
              <a:rPr lang="en-US" sz="3600" u="sng" baseline="30000" dirty="0" smtClean="0">
                <a:latin typeface="+mn-lt"/>
              </a:rPr>
              <a:t>th</a:t>
            </a:r>
            <a:r>
              <a:rPr lang="en-US" sz="3600" u="sng" dirty="0" smtClean="0">
                <a:latin typeface="+mn-lt"/>
              </a:rPr>
              <a:t> May</a:t>
            </a:r>
            <a:endParaRPr lang="en-US" sz="3600" u="sng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u="sng" dirty="0" smtClean="0">
                <a:solidFill>
                  <a:srgbClr val="000000"/>
                </a:solidFill>
              </a:rPr>
              <a:t>WALT: calculate scale factor problems</a:t>
            </a:r>
            <a:endParaRPr lang="en-GB" u="sng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70520CF-E575-4F0A-BDA1-D3E0FD9C80CF}"/>
              </a:ext>
            </a:extLst>
          </p:cNvPr>
          <p:cNvSpPr/>
          <p:nvPr/>
        </p:nvSpPr>
        <p:spPr>
          <a:xfrm>
            <a:off x="559096" y="1272986"/>
            <a:ext cx="8028062" cy="809490"/>
          </a:xfrm>
          <a:prstGeom prst="rect">
            <a:avLst/>
          </a:prstGeom>
          <a:solidFill>
            <a:srgbClr val="0079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95665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Calculating Scale Factors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55650" y="1382549"/>
            <a:ext cx="763270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Shape A has been enlarged to create shape B. What scale factor has been used to create shape B?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086032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086032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BE6A097-93DE-444A-8DC9-62607EE63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017924"/>
              </p:ext>
            </p:extLst>
          </p:nvPr>
        </p:nvGraphicFramePr>
        <p:xfrm>
          <a:off x="576188" y="2235620"/>
          <a:ext cx="6095997" cy="3850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358961929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3551082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89040156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44342930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25857920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13141064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76834449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4877511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535779100"/>
                    </a:ext>
                  </a:extLst>
                </a:gridCol>
              </a:tblGrid>
              <a:tr h="64168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259592"/>
                  </a:ext>
                </a:extLst>
              </a:tr>
              <a:tr h="6416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2477291"/>
                  </a:ext>
                </a:extLst>
              </a:tr>
              <a:tr h="6416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16164722"/>
                  </a:ext>
                </a:extLst>
              </a:tr>
              <a:tr h="6416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09416"/>
                  </a:ext>
                </a:extLst>
              </a:tr>
              <a:tr h="6416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6676586"/>
                  </a:ext>
                </a:extLst>
              </a:tr>
              <a:tr h="641687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652349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5FD297ED-C6FA-4AA5-A884-02A10E45784D}"/>
              </a:ext>
            </a:extLst>
          </p:cNvPr>
          <p:cNvSpPr/>
          <p:nvPr/>
        </p:nvSpPr>
        <p:spPr>
          <a:xfrm>
            <a:off x="1257002" y="3521253"/>
            <a:ext cx="1350236" cy="1273323"/>
          </a:xfrm>
          <a:prstGeom prst="rect">
            <a:avLst/>
          </a:prstGeom>
          <a:solidFill>
            <a:srgbClr val="D81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6F4EF7-E298-424C-BE97-B516E99D5B18}"/>
              </a:ext>
            </a:extLst>
          </p:cNvPr>
          <p:cNvSpPr/>
          <p:nvPr/>
        </p:nvSpPr>
        <p:spPr>
          <a:xfrm>
            <a:off x="3289474" y="2871773"/>
            <a:ext cx="2701897" cy="2563738"/>
          </a:xfrm>
          <a:prstGeom prst="rect">
            <a:avLst/>
          </a:prstGeom>
          <a:solidFill>
            <a:srgbClr val="D81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709338-29DD-46CE-AA83-F914A3E9DB5E}"/>
              </a:ext>
            </a:extLst>
          </p:cNvPr>
          <p:cNvSpPr/>
          <p:nvPr/>
        </p:nvSpPr>
        <p:spPr>
          <a:xfrm>
            <a:off x="6802453" y="2528058"/>
            <a:ext cx="1801798" cy="636153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scale factor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7AB9C15-3EBC-438A-A1BB-8A37E51D5E6A}"/>
              </a:ext>
            </a:extLst>
          </p:cNvPr>
          <p:cNvSpPr/>
          <p:nvPr/>
        </p:nvSpPr>
        <p:spPr>
          <a:xfrm>
            <a:off x="6802453" y="3809927"/>
            <a:ext cx="1801798" cy="636153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scale factor 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626061C-C573-4058-88EF-90CB1A0EF1B7}"/>
              </a:ext>
            </a:extLst>
          </p:cNvPr>
          <p:cNvSpPr/>
          <p:nvPr/>
        </p:nvSpPr>
        <p:spPr>
          <a:xfrm>
            <a:off x="6802453" y="5091796"/>
            <a:ext cx="1801798" cy="636153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scale factor 2.5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E15838-5368-4F03-A238-C5411B086AF2}"/>
              </a:ext>
            </a:extLst>
          </p:cNvPr>
          <p:cNvSpPr/>
          <p:nvPr/>
        </p:nvSpPr>
        <p:spPr>
          <a:xfrm>
            <a:off x="6802453" y="2528058"/>
            <a:ext cx="1801798" cy="636153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scale factor 1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B5F6E90-6A66-463A-A643-F83DA703FEB8}"/>
              </a:ext>
            </a:extLst>
          </p:cNvPr>
          <p:cNvSpPr/>
          <p:nvPr/>
        </p:nvSpPr>
        <p:spPr>
          <a:xfrm>
            <a:off x="6802453" y="3809927"/>
            <a:ext cx="1801798" cy="636153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scale factor 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4BFBD82-0227-4252-B147-82381D9E08B0}"/>
              </a:ext>
            </a:extLst>
          </p:cNvPr>
          <p:cNvSpPr/>
          <p:nvPr/>
        </p:nvSpPr>
        <p:spPr>
          <a:xfrm>
            <a:off x="6802453" y="5091796"/>
            <a:ext cx="1801798" cy="636153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scale factor 2.5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543DB0C-1F8A-489C-813A-C1D25E045461}"/>
              </a:ext>
            </a:extLst>
          </p:cNvPr>
          <p:cNvGrpSpPr/>
          <p:nvPr/>
        </p:nvGrpSpPr>
        <p:grpSpPr>
          <a:xfrm>
            <a:off x="1258349" y="5444454"/>
            <a:ext cx="662730" cy="641287"/>
            <a:chOff x="1258349" y="5444454"/>
            <a:chExt cx="662730" cy="641287"/>
          </a:xfrm>
        </p:grpSpPr>
        <p:sp>
          <p:nvSpPr>
            <p:cNvPr id="14" name="Star: 5 Points 13">
              <a:extLst>
                <a:ext uri="{FF2B5EF4-FFF2-40B4-BE49-F238E27FC236}">
                  <a16:creationId xmlns:a16="http://schemas.microsoft.com/office/drawing/2014/main" id="{0AE8041C-6A19-4D26-89DE-8FF867D4D644}"/>
                </a:ext>
              </a:extLst>
            </p:cNvPr>
            <p:cNvSpPr/>
            <p:nvPr/>
          </p:nvSpPr>
          <p:spPr>
            <a:xfrm>
              <a:off x="1258349" y="5444454"/>
              <a:ext cx="662730" cy="641287"/>
            </a:xfrm>
            <a:prstGeom prst="star5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18C4DC0-92B6-4B91-87BF-874FE1792A81}"/>
                </a:ext>
              </a:extLst>
            </p:cNvPr>
            <p:cNvSpPr/>
            <p:nvPr/>
          </p:nvSpPr>
          <p:spPr>
            <a:xfrm>
              <a:off x="1426046" y="5588820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/>
                <a:t>A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4C5D116F-DC7D-4412-AF48-AFD2A3764DB9}"/>
              </a:ext>
            </a:extLst>
          </p:cNvPr>
          <p:cNvGrpSpPr/>
          <p:nvPr/>
        </p:nvGrpSpPr>
        <p:grpSpPr>
          <a:xfrm>
            <a:off x="2611629" y="4337108"/>
            <a:ext cx="1807103" cy="1748633"/>
            <a:chOff x="2611629" y="4337108"/>
            <a:chExt cx="1807103" cy="1748633"/>
          </a:xfrm>
        </p:grpSpPr>
        <p:sp>
          <p:nvSpPr>
            <p:cNvPr id="23" name="Star: 5 Points 22">
              <a:extLst>
                <a:ext uri="{FF2B5EF4-FFF2-40B4-BE49-F238E27FC236}">
                  <a16:creationId xmlns:a16="http://schemas.microsoft.com/office/drawing/2014/main" id="{DF133EA8-C922-48B0-B80E-54CE1C659B11}"/>
                </a:ext>
              </a:extLst>
            </p:cNvPr>
            <p:cNvSpPr/>
            <p:nvPr/>
          </p:nvSpPr>
          <p:spPr>
            <a:xfrm>
              <a:off x="2611629" y="4337108"/>
              <a:ext cx="1807103" cy="1748633"/>
            </a:xfrm>
            <a:prstGeom prst="star5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CA5968A-875F-4D6E-9385-85A83C8D958A}"/>
                </a:ext>
              </a:extLst>
            </p:cNvPr>
            <p:cNvSpPr/>
            <p:nvPr/>
          </p:nvSpPr>
          <p:spPr>
            <a:xfrm>
              <a:off x="3351512" y="5091796"/>
              <a:ext cx="3273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dirty="0"/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89429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89429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7" grpId="0" animBg="1"/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45574" y="702863"/>
            <a:ext cx="295665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Insert White Rose Aim Here</a:t>
            </a:r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5574" y="702863"/>
            <a:ext cx="295665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Calculating Scale Factors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91834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309183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6F6081-8A9B-42D0-9672-EBE82FFBBC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161046"/>
              </p:ext>
            </p:extLst>
          </p:nvPr>
        </p:nvGraphicFramePr>
        <p:xfrm>
          <a:off x="3410387" y="1288184"/>
          <a:ext cx="5160360" cy="2361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5045">
                  <a:extLst>
                    <a:ext uri="{9D8B030D-6E8A-4147-A177-3AD203B41FA5}">
                      <a16:colId xmlns:a16="http://schemas.microsoft.com/office/drawing/2014/main" val="2942009724"/>
                    </a:ext>
                  </a:extLst>
                </a:gridCol>
                <a:gridCol w="645045">
                  <a:extLst>
                    <a:ext uri="{9D8B030D-6E8A-4147-A177-3AD203B41FA5}">
                      <a16:colId xmlns:a16="http://schemas.microsoft.com/office/drawing/2014/main" val="2818925127"/>
                    </a:ext>
                  </a:extLst>
                </a:gridCol>
                <a:gridCol w="645045">
                  <a:extLst>
                    <a:ext uri="{9D8B030D-6E8A-4147-A177-3AD203B41FA5}">
                      <a16:colId xmlns:a16="http://schemas.microsoft.com/office/drawing/2014/main" val="1171349191"/>
                    </a:ext>
                  </a:extLst>
                </a:gridCol>
                <a:gridCol w="645045">
                  <a:extLst>
                    <a:ext uri="{9D8B030D-6E8A-4147-A177-3AD203B41FA5}">
                      <a16:colId xmlns:a16="http://schemas.microsoft.com/office/drawing/2014/main" val="3956317396"/>
                    </a:ext>
                  </a:extLst>
                </a:gridCol>
                <a:gridCol w="645045">
                  <a:extLst>
                    <a:ext uri="{9D8B030D-6E8A-4147-A177-3AD203B41FA5}">
                      <a16:colId xmlns:a16="http://schemas.microsoft.com/office/drawing/2014/main" val="2470453281"/>
                    </a:ext>
                  </a:extLst>
                </a:gridCol>
                <a:gridCol w="645045">
                  <a:extLst>
                    <a:ext uri="{9D8B030D-6E8A-4147-A177-3AD203B41FA5}">
                      <a16:colId xmlns:a16="http://schemas.microsoft.com/office/drawing/2014/main" val="2682926506"/>
                    </a:ext>
                  </a:extLst>
                </a:gridCol>
                <a:gridCol w="645045">
                  <a:extLst>
                    <a:ext uri="{9D8B030D-6E8A-4147-A177-3AD203B41FA5}">
                      <a16:colId xmlns:a16="http://schemas.microsoft.com/office/drawing/2014/main" val="2768122695"/>
                    </a:ext>
                  </a:extLst>
                </a:gridCol>
                <a:gridCol w="645045">
                  <a:extLst>
                    <a:ext uri="{9D8B030D-6E8A-4147-A177-3AD203B41FA5}">
                      <a16:colId xmlns:a16="http://schemas.microsoft.com/office/drawing/2014/main" val="3564638971"/>
                    </a:ext>
                  </a:extLst>
                </a:gridCol>
              </a:tblGrid>
              <a:tr h="590257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576515"/>
                  </a:ext>
                </a:extLst>
              </a:tr>
              <a:tr h="590257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8099"/>
                  </a:ext>
                </a:extLst>
              </a:tr>
              <a:tr h="590257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7731303"/>
                  </a:ext>
                </a:extLst>
              </a:tr>
              <a:tr h="590257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77405" marR="77405" marT="38703" marB="387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7473716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B4A35BC-887B-4533-94B9-F86ABA22B4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36" b="5911"/>
          <a:stretch/>
        </p:blipFill>
        <p:spPr>
          <a:xfrm flipH="1">
            <a:off x="445571" y="3986021"/>
            <a:ext cx="3623089" cy="2213443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574DF8F-983E-4393-A5F9-1639AEB3CE60}"/>
              </a:ext>
            </a:extLst>
          </p:cNvPr>
          <p:cNvCxnSpPr>
            <a:cxnSpLocks/>
          </p:cNvCxnSpPr>
          <p:nvPr/>
        </p:nvCxnSpPr>
        <p:spPr>
          <a:xfrm>
            <a:off x="437183" y="6191075"/>
            <a:ext cx="8127977" cy="0"/>
          </a:xfrm>
          <a:prstGeom prst="line">
            <a:avLst/>
          </a:prstGeom>
          <a:ln w="28575">
            <a:solidFill>
              <a:srgbClr val="0079C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peech Bubble: Rectangle 13">
            <a:extLst>
              <a:ext uri="{FF2B5EF4-FFF2-40B4-BE49-F238E27FC236}">
                <a16:creationId xmlns:a16="http://schemas.microsoft.com/office/drawing/2014/main" id="{CF3EF3F5-BE91-43FA-BE56-0C9E2DF08188}"/>
              </a:ext>
            </a:extLst>
          </p:cNvPr>
          <p:cNvSpPr/>
          <p:nvPr/>
        </p:nvSpPr>
        <p:spPr>
          <a:xfrm>
            <a:off x="2790559" y="4051794"/>
            <a:ext cx="5774601" cy="868349"/>
          </a:xfrm>
          <a:prstGeom prst="wedgeRectCallout">
            <a:avLst>
              <a:gd name="adj1" fmla="val -53656"/>
              <a:gd name="adj2" fmla="val 19396"/>
            </a:avLst>
          </a:prstGeom>
          <a:solidFill>
            <a:srgbClr val="0079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When considering scale factors, I think that shape B and C are similar to shape A.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B66A3F-312A-4DCA-A649-23D14F77A832}"/>
              </a:ext>
            </a:extLst>
          </p:cNvPr>
          <p:cNvSpPr/>
          <p:nvPr/>
        </p:nvSpPr>
        <p:spPr>
          <a:xfrm>
            <a:off x="3764469" y="4985916"/>
            <a:ext cx="46600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Do you agree with Roman? Use reasoning to explain your answer.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81BC48D-42C0-419B-A958-1D530635D697}"/>
              </a:ext>
            </a:extLst>
          </p:cNvPr>
          <p:cNvSpPr/>
          <p:nvPr/>
        </p:nvSpPr>
        <p:spPr>
          <a:xfrm>
            <a:off x="4060272" y="3064142"/>
            <a:ext cx="629174" cy="576681"/>
          </a:xfrm>
          <a:prstGeom prst="rect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A891872-CFF6-4002-8212-CE82E7464FA4}"/>
              </a:ext>
            </a:extLst>
          </p:cNvPr>
          <p:cNvSpPr/>
          <p:nvPr/>
        </p:nvSpPr>
        <p:spPr>
          <a:xfrm>
            <a:off x="5352176" y="2474752"/>
            <a:ext cx="1275128" cy="1166071"/>
          </a:xfrm>
          <a:prstGeom prst="rect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95AC1C9-7C45-4A44-9234-E6F1DDF6D65C}"/>
              </a:ext>
            </a:extLst>
          </p:cNvPr>
          <p:cNvSpPr/>
          <p:nvPr/>
        </p:nvSpPr>
        <p:spPr>
          <a:xfrm>
            <a:off x="7281644" y="1887524"/>
            <a:ext cx="1283516" cy="1753300"/>
          </a:xfrm>
          <a:prstGeom prst="rect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CC8595F-DD26-4861-93ED-8FBE0DC7CCB1}"/>
              </a:ext>
            </a:extLst>
          </p:cNvPr>
          <p:cNvSpPr/>
          <p:nvPr/>
        </p:nvSpPr>
        <p:spPr>
          <a:xfrm>
            <a:off x="448811" y="1290559"/>
            <a:ext cx="2873229" cy="2350263"/>
          </a:xfrm>
          <a:prstGeom prst="rect">
            <a:avLst/>
          </a:prstGeom>
          <a:solidFill>
            <a:srgbClr val="689429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Roman is incorrect. Shape B is similar to shape A as it has been enlarged by a scale factor of 2. As shape C is a rectangle, it </a:t>
            </a:r>
          </a:p>
          <a:p>
            <a:r>
              <a:rPr lang="en-GB" dirty="0">
                <a:solidFill>
                  <a:schemeClr val="bg1"/>
                </a:solidFill>
              </a:rPr>
              <a:t>cannot be an accurate enlargement of shape B </a:t>
            </a:r>
          </a:p>
          <a:p>
            <a:r>
              <a:rPr lang="en-GB" dirty="0">
                <a:solidFill>
                  <a:schemeClr val="bg1"/>
                </a:solidFill>
              </a:rPr>
              <a:t>or shape A.</a:t>
            </a: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E76E526D-A0CF-461B-B683-1C95D2873E9E}"/>
              </a:ext>
            </a:extLst>
          </p:cNvPr>
          <p:cNvSpPr txBox="1"/>
          <p:nvPr/>
        </p:nvSpPr>
        <p:spPr>
          <a:xfrm>
            <a:off x="755650" y="1268723"/>
            <a:ext cx="7316345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A rectangle has a perimeter of 17cm. </a:t>
            </a:r>
          </a:p>
          <a:p>
            <a:endParaRPr lang="en-GB" dirty="0"/>
          </a:p>
          <a:p>
            <a:r>
              <a:rPr lang="en-GB" dirty="0"/>
              <a:t>An enlargement of this rectangle has </a:t>
            </a:r>
            <a:br>
              <a:rPr lang="en-GB" dirty="0"/>
            </a:br>
            <a:r>
              <a:rPr lang="en-GB" dirty="0"/>
              <a:t>a perimeter of 68cm. </a:t>
            </a:r>
          </a:p>
          <a:p>
            <a:endParaRPr lang="en-GB" dirty="0"/>
          </a:p>
          <a:p>
            <a:r>
              <a:rPr lang="en-GB" dirty="0"/>
              <a:t>The length of the original rectangle is 5cm. </a:t>
            </a:r>
          </a:p>
        </p:txBody>
      </p:sp>
      <p:sp>
        <p:nvSpPr>
          <p:cNvPr id="6" name="Rectangle 5"/>
          <p:cNvSpPr/>
          <p:nvPr/>
        </p:nvSpPr>
        <p:spPr>
          <a:xfrm>
            <a:off x="445574" y="702863"/>
            <a:ext cx="295665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Insert White Rose Aim Here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70DCFD9-B4BB-4CFC-80C7-237F4AF3D545}"/>
              </a:ext>
            </a:extLst>
          </p:cNvPr>
          <p:cNvSpPr/>
          <p:nvPr/>
        </p:nvSpPr>
        <p:spPr>
          <a:xfrm>
            <a:off x="3857820" y="1234799"/>
            <a:ext cx="625470" cy="375340"/>
          </a:xfrm>
          <a:prstGeom prst="rect">
            <a:avLst/>
          </a:prstGeom>
          <a:noFill/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45574" y="702863"/>
            <a:ext cx="295665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Calculating Scale Factors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091834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309183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66E63254-023E-44C5-B1E7-E62F9613602F}"/>
              </a:ext>
            </a:extLst>
          </p:cNvPr>
          <p:cNvSpPr/>
          <p:nvPr/>
        </p:nvSpPr>
        <p:spPr>
          <a:xfrm>
            <a:off x="777541" y="3958802"/>
            <a:ext cx="2420715" cy="119962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original rectangle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8C52930-11E6-4400-B571-72B49C8115B5}"/>
              </a:ext>
            </a:extLst>
          </p:cNvPr>
          <p:cNvSpPr/>
          <p:nvPr/>
        </p:nvSpPr>
        <p:spPr>
          <a:xfrm>
            <a:off x="4120781" y="3876062"/>
            <a:ext cx="3951214" cy="2131692"/>
          </a:xfrm>
          <a:prstGeom prst="rect">
            <a:avLst/>
          </a:prstGeom>
          <a:solidFill>
            <a:srgbClr val="F6A7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enlarged rectangle 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AE1D3CEE-1D70-49D6-8482-B6893F499D3A}"/>
              </a:ext>
            </a:extLst>
          </p:cNvPr>
          <p:cNvCxnSpPr/>
          <p:nvPr/>
        </p:nvCxnSpPr>
        <p:spPr>
          <a:xfrm>
            <a:off x="755650" y="5258074"/>
            <a:ext cx="244119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5EF4653A-00E8-40E6-B041-96E47E17FA1C}"/>
              </a:ext>
            </a:extLst>
          </p:cNvPr>
          <p:cNvSpPr/>
          <p:nvPr/>
        </p:nvSpPr>
        <p:spPr>
          <a:xfrm>
            <a:off x="1666296" y="5289666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5cm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C344BB3-96AF-405A-B943-6240C8A7D555}"/>
              </a:ext>
            </a:extLst>
          </p:cNvPr>
          <p:cNvSpPr/>
          <p:nvPr/>
        </p:nvSpPr>
        <p:spPr>
          <a:xfrm>
            <a:off x="570930" y="3055683"/>
            <a:ext cx="8033320" cy="495108"/>
          </a:xfrm>
          <a:prstGeom prst="rect">
            <a:avLst/>
          </a:prstGeom>
          <a:solidFill>
            <a:srgbClr val="01407D"/>
          </a:solidFill>
        </p:spPr>
        <p:txBody>
          <a:bodyPr wrap="square" lIns="180000" tIns="108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Calculate the length and width of the enlarged rectangle.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21186A6-AA30-4289-B1E3-A6D15DD39594}"/>
              </a:ext>
            </a:extLst>
          </p:cNvPr>
          <p:cNvSpPr/>
          <p:nvPr/>
        </p:nvSpPr>
        <p:spPr>
          <a:xfrm>
            <a:off x="2199618" y="2058775"/>
            <a:ext cx="659588" cy="375340"/>
          </a:xfrm>
          <a:prstGeom prst="rect">
            <a:avLst/>
          </a:prstGeom>
          <a:noFill/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5024A2D-8E5B-48F2-A095-38E81AF62275}"/>
              </a:ext>
            </a:extLst>
          </p:cNvPr>
          <p:cNvSpPr/>
          <p:nvPr/>
        </p:nvSpPr>
        <p:spPr>
          <a:xfrm>
            <a:off x="5356594" y="1288995"/>
            <a:ext cx="3333671" cy="923330"/>
          </a:xfrm>
          <a:prstGeom prst="rect">
            <a:avLst/>
          </a:prstGeom>
          <a:solidFill>
            <a:srgbClr val="689429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68cm ÷ 17cm = 4</a:t>
            </a:r>
          </a:p>
          <a:p>
            <a:r>
              <a:rPr lang="en-GB" dirty="0">
                <a:solidFill>
                  <a:schemeClr val="bg1"/>
                </a:solidFill>
              </a:rPr>
              <a:t>The orange rectangle has been enlarged by a scale factor of 4.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0D118B4-E42B-4F8E-BDC4-432291903F5D}"/>
              </a:ext>
            </a:extLst>
          </p:cNvPr>
          <p:cNvSpPr/>
          <p:nvPr/>
        </p:nvSpPr>
        <p:spPr>
          <a:xfrm>
            <a:off x="1626612" y="5292686"/>
            <a:ext cx="659588" cy="375340"/>
          </a:xfrm>
          <a:prstGeom prst="rect">
            <a:avLst/>
          </a:prstGeom>
          <a:noFill/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A966FEC-88B3-459F-98C6-AB02D48495D9}"/>
              </a:ext>
            </a:extLst>
          </p:cNvPr>
          <p:cNvSpPr/>
          <p:nvPr/>
        </p:nvSpPr>
        <p:spPr>
          <a:xfrm>
            <a:off x="1138279" y="5720118"/>
            <a:ext cx="18630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5cm × 4 = 20cm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7D5E22C-B409-4647-9AA0-523D2D515900}"/>
              </a:ext>
            </a:extLst>
          </p:cNvPr>
          <p:cNvSpPr/>
          <p:nvPr/>
        </p:nvSpPr>
        <p:spPr>
          <a:xfrm>
            <a:off x="5826408" y="6008217"/>
            <a:ext cx="750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20cm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EFB7FFE-C354-471A-A89F-82BB4AA597D8}"/>
              </a:ext>
            </a:extLst>
          </p:cNvPr>
          <p:cNvSpPr/>
          <p:nvPr/>
        </p:nvSpPr>
        <p:spPr>
          <a:xfrm>
            <a:off x="5356594" y="2238141"/>
            <a:ext cx="3333671" cy="369332"/>
          </a:xfrm>
          <a:prstGeom prst="rect">
            <a:avLst/>
          </a:prstGeom>
          <a:solidFill>
            <a:srgbClr val="689429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68cm – 40cm = 28cm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14D0BE1-6B76-4E80-BE0A-9A3A8A089729}"/>
              </a:ext>
            </a:extLst>
          </p:cNvPr>
          <p:cNvSpPr/>
          <p:nvPr/>
        </p:nvSpPr>
        <p:spPr>
          <a:xfrm>
            <a:off x="5356594" y="2636750"/>
            <a:ext cx="3333671" cy="369332"/>
          </a:xfrm>
          <a:prstGeom prst="rect">
            <a:avLst/>
          </a:prstGeom>
          <a:solidFill>
            <a:srgbClr val="689429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28cm ÷ 2 = 14cm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3C10519-DDEB-4BB3-9E3F-D535F38B4D8D}"/>
              </a:ext>
            </a:extLst>
          </p:cNvPr>
          <p:cNvSpPr/>
          <p:nvPr/>
        </p:nvSpPr>
        <p:spPr>
          <a:xfrm>
            <a:off x="3403918" y="4688905"/>
            <a:ext cx="7168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14cm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5AC82DA-70FB-48D9-B098-9C2A203CEAE4}"/>
              </a:ext>
            </a:extLst>
          </p:cNvPr>
          <p:cNvSpPr/>
          <p:nvPr/>
        </p:nvSpPr>
        <p:spPr>
          <a:xfrm>
            <a:off x="5826408" y="3535585"/>
            <a:ext cx="750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20cm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02D5B1B-C60A-4C43-A7B6-1ADB80832FCB}"/>
              </a:ext>
            </a:extLst>
          </p:cNvPr>
          <p:cNvSpPr/>
          <p:nvPr/>
        </p:nvSpPr>
        <p:spPr>
          <a:xfrm>
            <a:off x="8018020" y="4688905"/>
            <a:ext cx="7168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14cm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7AAD1DA-5ED6-485F-97C0-1BBA117B12F9}"/>
              </a:ext>
            </a:extLst>
          </p:cNvPr>
          <p:cNvSpPr/>
          <p:nvPr/>
        </p:nvSpPr>
        <p:spPr>
          <a:xfrm>
            <a:off x="3485189" y="3509773"/>
            <a:ext cx="1449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1547603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5" grpId="0" animBg="1"/>
      <p:bldP spid="28" grpId="0" animBg="1"/>
      <p:bldP spid="27" grpId="0"/>
      <p:bldP spid="30" grpId="0"/>
      <p:bldP spid="33" grpId="0" animBg="1"/>
      <p:bldP spid="34" grpId="0" animBg="1"/>
      <p:bldP spid="35" grpId="0"/>
      <p:bldP spid="36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45574" y="702863"/>
            <a:ext cx="295665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Calculating Scale Factors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191DC89-883B-4B44-8F55-C260F807F359}"/>
              </a:ext>
            </a:extLst>
          </p:cNvPr>
          <p:cNvSpPr/>
          <p:nvPr/>
        </p:nvSpPr>
        <p:spPr>
          <a:xfrm>
            <a:off x="639879" y="1818933"/>
            <a:ext cx="78162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Use the following clues to identify which scale factor has been used:</a:t>
            </a:r>
          </a:p>
          <a:p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perimeter of rectangle A is 12cm.</a:t>
            </a:r>
          </a:p>
          <a:p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The length of rectangle A is 4cm.</a:t>
            </a:r>
          </a:p>
          <a:p>
            <a:endParaRPr lang="en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Shape B has an area of 72cm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².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142920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142920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8975D02A-A595-42F3-B73F-B28F873090DE}"/>
              </a:ext>
            </a:extLst>
          </p:cNvPr>
          <p:cNvSpPr/>
          <p:nvPr/>
        </p:nvSpPr>
        <p:spPr>
          <a:xfrm>
            <a:off x="639879" y="1298365"/>
            <a:ext cx="7816224" cy="369332"/>
          </a:xfrm>
          <a:prstGeom prst="rect">
            <a:avLst/>
          </a:prstGeom>
          <a:solidFill>
            <a:srgbClr val="0079C3"/>
          </a:solidFill>
          <a:ln w="28575">
            <a:solidFill>
              <a:srgbClr val="0079C3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Rectangle A has been enlarged to create rectangle B.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AA0B8E4-D31D-47D5-83C2-F65CFBB45991}"/>
              </a:ext>
            </a:extLst>
          </p:cNvPr>
          <p:cNvSpPr/>
          <p:nvPr/>
        </p:nvSpPr>
        <p:spPr>
          <a:xfrm>
            <a:off x="6312493" y="2611132"/>
            <a:ext cx="1940757" cy="96177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rectangle 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61B6F0B-19F9-4968-87FC-89BD605AE09D}"/>
              </a:ext>
            </a:extLst>
          </p:cNvPr>
          <p:cNvSpPr/>
          <p:nvPr/>
        </p:nvSpPr>
        <p:spPr>
          <a:xfrm>
            <a:off x="5000159" y="3953880"/>
            <a:ext cx="2986159" cy="1605417"/>
          </a:xfrm>
          <a:prstGeom prst="rect">
            <a:avLst/>
          </a:prstGeom>
          <a:solidFill>
            <a:srgbClr val="F6A7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rectangle B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88BE3A0-F255-4C4A-9F2B-97C2E46B7072}"/>
              </a:ext>
            </a:extLst>
          </p:cNvPr>
          <p:cNvSpPr/>
          <p:nvPr/>
        </p:nvSpPr>
        <p:spPr>
          <a:xfrm>
            <a:off x="3696850" y="2904349"/>
            <a:ext cx="625470" cy="375340"/>
          </a:xfrm>
          <a:prstGeom prst="rect">
            <a:avLst/>
          </a:prstGeom>
          <a:noFill/>
          <a:ln w="19050">
            <a:solidFill>
              <a:srgbClr val="F6A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4F11D0C-1712-431F-94AB-364973AEB835}"/>
              </a:ext>
            </a:extLst>
          </p:cNvPr>
          <p:cNvSpPr/>
          <p:nvPr/>
        </p:nvSpPr>
        <p:spPr>
          <a:xfrm>
            <a:off x="889233" y="2377773"/>
            <a:ext cx="3771270" cy="375340"/>
          </a:xfrm>
          <a:prstGeom prst="rect">
            <a:avLst/>
          </a:prstGeom>
          <a:noFill/>
          <a:ln w="19050">
            <a:solidFill>
              <a:srgbClr val="F6A70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844A166-686F-4291-8D90-94C32FFFA5D3}"/>
              </a:ext>
            </a:extLst>
          </p:cNvPr>
          <p:cNvSpPr/>
          <p:nvPr/>
        </p:nvSpPr>
        <p:spPr>
          <a:xfrm>
            <a:off x="6971728" y="2138178"/>
            <a:ext cx="622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4cm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ED1C2DB-CC24-4AEE-8BAF-C93B53633909}"/>
              </a:ext>
            </a:extLst>
          </p:cNvPr>
          <p:cNvSpPr/>
          <p:nvPr/>
        </p:nvSpPr>
        <p:spPr>
          <a:xfrm>
            <a:off x="5581150" y="2904349"/>
            <a:ext cx="6222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2cm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F1763D7-26F7-4134-8C2D-026F959FA828}"/>
              </a:ext>
            </a:extLst>
          </p:cNvPr>
          <p:cNvCxnSpPr>
            <a:cxnSpLocks/>
          </p:cNvCxnSpPr>
          <p:nvPr/>
        </p:nvCxnSpPr>
        <p:spPr>
          <a:xfrm>
            <a:off x="6312493" y="2475085"/>
            <a:ext cx="194075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4C7573F0-0E18-475E-9738-329760AD55B1}"/>
              </a:ext>
            </a:extLst>
          </p:cNvPr>
          <p:cNvCxnSpPr>
            <a:cxnSpLocks/>
          </p:cNvCxnSpPr>
          <p:nvPr/>
        </p:nvCxnSpPr>
        <p:spPr>
          <a:xfrm>
            <a:off x="6203436" y="2611132"/>
            <a:ext cx="0" cy="96177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3D3243A2-BA92-4AB5-8FFC-112BE9915EDD}"/>
              </a:ext>
            </a:extLst>
          </p:cNvPr>
          <p:cNvSpPr/>
          <p:nvPr/>
        </p:nvSpPr>
        <p:spPr>
          <a:xfrm>
            <a:off x="3269011" y="3449678"/>
            <a:ext cx="782871" cy="375340"/>
          </a:xfrm>
          <a:prstGeom prst="rect">
            <a:avLst/>
          </a:prstGeom>
          <a:noFill/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A0FD1EA-B399-4270-BDEC-744E07A916E6}"/>
              </a:ext>
            </a:extLst>
          </p:cNvPr>
          <p:cNvSpPr/>
          <p:nvPr/>
        </p:nvSpPr>
        <p:spPr>
          <a:xfrm>
            <a:off x="702078" y="3976254"/>
            <a:ext cx="4145580" cy="646331"/>
          </a:xfrm>
          <a:prstGeom prst="rect">
            <a:avLst/>
          </a:prstGeom>
          <a:solidFill>
            <a:srgbClr val="689429"/>
          </a:solidFill>
          <a:ln w="19050">
            <a:solidFill>
              <a:srgbClr val="689429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Area of rectangle A: 4cm x 2cm = 8cm</a:t>
            </a:r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²</a:t>
            </a:r>
          </a:p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72cm² ÷ 8cm² = 9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C54BFF3-D83B-4140-A035-A450BA6092D9}"/>
              </a:ext>
            </a:extLst>
          </p:cNvPr>
          <p:cNvSpPr/>
          <p:nvPr/>
        </p:nvSpPr>
        <p:spPr>
          <a:xfrm>
            <a:off x="639879" y="4663681"/>
            <a:ext cx="420777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cs typeface="Calibri" panose="020F0502020204030204" pitchFamily="34" charset="0"/>
              </a:rPr>
              <a:t>If the area has increased by 9 times, then the scale factor applied to each side length of the rectangle must be 3. </a:t>
            </a:r>
          </a:p>
          <a:p>
            <a:r>
              <a:rPr lang="en-GB" dirty="0">
                <a:cs typeface="Calibri" panose="020F0502020204030204" pitchFamily="34" charset="0"/>
              </a:rPr>
              <a:t>(l × w) = area 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0A17CF2-DF4B-45F3-90D8-45C77A971BF0}"/>
              </a:ext>
            </a:extLst>
          </p:cNvPr>
          <p:cNvSpPr/>
          <p:nvPr/>
        </p:nvSpPr>
        <p:spPr>
          <a:xfrm>
            <a:off x="8138819" y="4619074"/>
            <a:ext cx="6158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6cm</a:t>
            </a: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6769C950-A340-44C4-B3D6-19D914FAE7B3}"/>
              </a:ext>
            </a:extLst>
          </p:cNvPr>
          <p:cNvCxnSpPr>
            <a:cxnSpLocks/>
          </p:cNvCxnSpPr>
          <p:nvPr/>
        </p:nvCxnSpPr>
        <p:spPr>
          <a:xfrm>
            <a:off x="8138819" y="3976254"/>
            <a:ext cx="0" cy="158304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E2F14B70-0161-45FE-A2BE-7FF761DF4C78}"/>
              </a:ext>
            </a:extLst>
          </p:cNvPr>
          <p:cNvSpPr/>
          <p:nvPr/>
        </p:nvSpPr>
        <p:spPr>
          <a:xfrm>
            <a:off x="6182095" y="5662919"/>
            <a:ext cx="7040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12cm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E945677E-AB3B-40A6-A084-58EA0B7EEDC6}"/>
              </a:ext>
            </a:extLst>
          </p:cNvPr>
          <p:cNvCxnSpPr>
            <a:cxnSpLocks/>
          </p:cNvCxnSpPr>
          <p:nvPr/>
        </p:nvCxnSpPr>
        <p:spPr>
          <a:xfrm>
            <a:off x="5000159" y="5665972"/>
            <a:ext cx="298615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0" name="Rectangle 39">
            <a:extLst>
              <a:ext uri="{FF2B5EF4-FFF2-40B4-BE49-F238E27FC236}">
                <a16:creationId xmlns:a16="http://schemas.microsoft.com/office/drawing/2014/main" id="{CF683795-CA2F-4F16-B4A8-DAB1AFBF6D45}"/>
              </a:ext>
            </a:extLst>
          </p:cNvPr>
          <p:cNvSpPr/>
          <p:nvPr/>
        </p:nvSpPr>
        <p:spPr>
          <a:xfrm>
            <a:off x="639879" y="5905106"/>
            <a:ext cx="57262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689429"/>
                </a:solidFill>
              </a:rPr>
              <a:t>A scale factor enlargement of 3 has been applied.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39387DB-B74D-4740-AB89-041BEA34AAC3}"/>
              </a:ext>
            </a:extLst>
          </p:cNvPr>
          <p:cNvSpPr/>
          <p:nvPr/>
        </p:nvSpPr>
        <p:spPr>
          <a:xfrm>
            <a:off x="6452814" y="3571380"/>
            <a:ext cx="14494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Not to scale.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/>
      <p:bldP spid="29" grpId="0"/>
      <p:bldP spid="34" grpId="0" animBg="1"/>
      <p:bldP spid="32" grpId="0" animBg="1"/>
      <p:bldP spid="33" grpId="0"/>
      <p:bldP spid="37" grpId="0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45574" y="702863"/>
            <a:ext cx="2956653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Calculating Scale Factors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B044C8F-47FA-4BB3-8134-7DD88E6BAEDA}"/>
              </a:ext>
            </a:extLst>
          </p:cNvPr>
          <p:cNvSpPr/>
          <p:nvPr/>
        </p:nvSpPr>
        <p:spPr>
          <a:xfrm>
            <a:off x="639879" y="2298397"/>
            <a:ext cx="3575713" cy="3289110"/>
          </a:xfrm>
          <a:prstGeom prst="rect">
            <a:avLst/>
          </a:prstGeom>
          <a:solidFill>
            <a:schemeClr val="bg1"/>
          </a:solidFill>
          <a:ln w="28575">
            <a:solidFill>
              <a:srgbClr val="0079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142920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3142920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8975D02A-A595-42F3-B73F-B28F873090DE}"/>
              </a:ext>
            </a:extLst>
          </p:cNvPr>
          <p:cNvSpPr/>
          <p:nvPr/>
        </p:nvSpPr>
        <p:spPr>
          <a:xfrm>
            <a:off x="639879" y="1465559"/>
            <a:ext cx="3575713" cy="923330"/>
          </a:xfrm>
          <a:prstGeom prst="rect">
            <a:avLst/>
          </a:prstGeom>
          <a:solidFill>
            <a:srgbClr val="0079C3"/>
          </a:solidFill>
          <a:ln w="28575">
            <a:solidFill>
              <a:srgbClr val="0079C3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Enlarge this shape in three different ways, each time using a scale factor less than one whole.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52B54E8-7F6F-4CD6-BB78-D54413736541}"/>
              </a:ext>
            </a:extLst>
          </p:cNvPr>
          <p:cNvSpPr/>
          <p:nvPr/>
        </p:nvSpPr>
        <p:spPr>
          <a:xfrm>
            <a:off x="1251140" y="2766223"/>
            <a:ext cx="2176818" cy="2176818"/>
          </a:xfrm>
          <a:prstGeom prst="rect">
            <a:avLst/>
          </a:prstGeom>
          <a:solidFill>
            <a:srgbClr val="F6A7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4E39BBF8-1804-4FB3-9507-2696B971E1C6}"/>
              </a:ext>
            </a:extLst>
          </p:cNvPr>
          <p:cNvCxnSpPr>
            <a:cxnSpLocks/>
          </p:cNvCxnSpPr>
          <p:nvPr/>
        </p:nvCxnSpPr>
        <p:spPr>
          <a:xfrm>
            <a:off x="1251139" y="5032677"/>
            <a:ext cx="217681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BDACAB5-5C63-4E59-851A-70D2B9BEB320}"/>
              </a:ext>
            </a:extLst>
          </p:cNvPr>
          <p:cNvSpPr/>
          <p:nvPr/>
        </p:nvSpPr>
        <p:spPr>
          <a:xfrm>
            <a:off x="2036420" y="5064269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5cm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AF959D3E-5409-4D1E-BEE8-A97BAF626481}"/>
              </a:ext>
            </a:extLst>
          </p:cNvPr>
          <p:cNvCxnSpPr>
            <a:cxnSpLocks/>
          </p:cNvCxnSpPr>
          <p:nvPr/>
        </p:nvCxnSpPr>
        <p:spPr>
          <a:xfrm flipV="1">
            <a:off x="3516667" y="2766223"/>
            <a:ext cx="0" cy="217681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D45C2A1D-0352-472A-88DD-BF959A3C80A6}"/>
              </a:ext>
            </a:extLst>
          </p:cNvPr>
          <p:cNvSpPr/>
          <p:nvPr/>
        </p:nvSpPr>
        <p:spPr>
          <a:xfrm>
            <a:off x="3558144" y="3563016"/>
            <a:ext cx="606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5cm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BDF01FD-C9A4-42CB-A6B5-18FF2188AC59}"/>
              </a:ext>
            </a:extLst>
          </p:cNvPr>
          <p:cNvGrpSpPr/>
          <p:nvPr/>
        </p:nvGrpSpPr>
        <p:grpSpPr>
          <a:xfrm>
            <a:off x="4275948" y="1465559"/>
            <a:ext cx="4245515" cy="4121948"/>
            <a:chOff x="4275948" y="1465559"/>
            <a:chExt cx="4245515" cy="4121948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7C86F91-3034-4C0D-97B4-6004C308203F}"/>
                </a:ext>
              </a:extLst>
            </p:cNvPr>
            <p:cNvSpPr/>
            <p:nvPr/>
          </p:nvSpPr>
          <p:spPr>
            <a:xfrm>
              <a:off x="4275948" y="1465559"/>
              <a:ext cx="4245515" cy="412194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68942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9A2C9C4-1CD8-4062-AFB0-54CE4EB1159A}"/>
                </a:ext>
              </a:extLst>
            </p:cNvPr>
            <p:cNvSpPr/>
            <p:nvPr/>
          </p:nvSpPr>
          <p:spPr>
            <a:xfrm>
              <a:off x="4275948" y="1612847"/>
              <a:ext cx="321915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Examples of possible answers:</a:t>
              </a: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49E8A60-1C04-4D81-8E58-9651BEA49494}"/>
              </a:ext>
            </a:extLst>
          </p:cNvPr>
          <p:cNvSpPr/>
          <p:nvPr/>
        </p:nvSpPr>
        <p:spPr>
          <a:xfrm>
            <a:off x="4275949" y="2100573"/>
            <a:ext cx="4245514" cy="646331"/>
          </a:xfrm>
          <a:prstGeom prst="rect">
            <a:avLst/>
          </a:prstGeom>
          <a:solidFill>
            <a:srgbClr val="689429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The side lengths are 4.5cm when a scale factor of 0.9 is applied. 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BD09AE8-9ECE-482B-99C6-8951360220A6}"/>
              </a:ext>
            </a:extLst>
          </p:cNvPr>
          <p:cNvSpPr/>
          <p:nvPr/>
        </p:nvSpPr>
        <p:spPr>
          <a:xfrm>
            <a:off x="4275949" y="2997530"/>
            <a:ext cx="4245514" cy="646331"/>
          </a:xfrm>
          <a:prstGeom prst="rect">
            <a:avLst/>
          </a:prstGeom>
          <a:solidFill>
            <a:srgbClr val="689429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The side lengths are 2.5cm when a </a:t>
            </a:r>
            <a:br>
              <a:rPr lang="en-GB" dirty="0">
                <a:solidFill>
                  <a:schemeClr val="bg1"/>
                </a:solidFill>
                <a:latin typeface="Twinkl" pitchFamily="2" charset="0"/>
              </a:rPr>
            </a:b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scale factor of 0.5 is applied.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40FF43E-5C95-40ED-9F38-381300AA8376}"/>
              </a:ext>
            </a:extLst>
          </p:cNvPr>
          <p:cNvSpPr/>
          <p:nvPr/>
        </p:nvSpPr>
        <p:spPr>
          <a:xfrm>
            <a:off x="4275949" y="3894487"/>
            <a:ext cx="4245514" cy="646331"/>
          </a:xfrm>
          <a:prstGeom prst="rect">
            <a:avLst/>
          </a:prstGeom>
          <a:solidFill>
            <a:srgbClr val="689429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The side lengths are 1cm when a scale factor of 0.2 is applied.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8D29A72-5517-4C11-BE0F-317EF50ED03A}"/>
              </a:ext>
            </a:extLst>
          </p:cNvPr>
          <p:cNvSpPr/>
          <p:nvPr/>
        </p:nvSpPr>
        <p:spPr>
          <a:xfrm>
            <a:off x="4275949" y="4791445"/>
            <a:ext cx="4245514" cy="646331"/>
          </a:xfrm>
          <a:prstGeom prst="rect">
            <a:avLst/>
          </a:prstGeom>
          <a:solidFill>
            <a:srgbClr val="689429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The side lengths are 0.5cm when a scale factor of 0.1 is applied. </a:t>
            </a:r>
          </a:p>
        </p:txBody>
      </p:sp>
    </p:spTree>
    <p:extLst>
      <p:ext uri="{BB962C8B-B14F-4D97-AF65-F5344CB8AC3E}">
        <p14:creationId xmlns:p14="http://schemas.microsoft.com/office/powerpoint/2010/main" val="309949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9" grpId="0" animBg="1"/>
      <p:bldP spid="20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1674"/>
            <a:ext cx="2722090" cy="3848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47"/>
          <a:stretch/>
        </p:blipFill>
        <p:spPr>
          <a:xfrm rot="1560000">
            <a:off x="2535765" y="2905483"/>
            <a:ext cx="752131" cy="2137501"/>
          </a:xfrm>
          <a:prstGeom prst="rect">
            <a:avLst/>
          </a:prstGeom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7" t="2934" r="2831" b="7437"/>
          <a:stretch/>
        </p:blipFill>
        <p:spPr>
          <a:xfrm rot="1516367">
            <a:off x="1052562" y="2353251"/>
            <a:ext cx="1345122" cy="1825728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45574" y="702863"/>
            <a:ext cx="2725465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Calculating Scale Factors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1674"/>
            <a:ext cx="2722090" cy="3848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1674"/>
            <a:ext cx="2722090" cy="384888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ptx" id="{3BD20C4A-250B-4648-9FC8-9A06643C064F}" vid="{8A1EB70A-12F0-4EA0-89BA-7AF8BF1D2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95</TotalTime>
  <Words>432</Words>
  <Application>Microsoft Office PowerPoint</Application>
  <PresentationFormat>On-screen Show (4:3)</PresentationFormat>
  <Paragraphs>83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Aamina Rammah</dc:creator>
  <cp:lastModifiedBy>Mrs Brett</cp:lastModifiedBy>
  <cp:revision>19</cp:revision>
  <dcterms:created xsi:type="dcterms:W3CDTF">2020-03-13T09:20:01Z</dcterms:created>
  <dcterms:modified xsi:type="dcterms:W3CDTF">2020-05-05T14:04:38Z</dcterms:modified>
</cp:coreProperties>
</file>