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2" r:id="rId8"/>
    <p:sldId id="263" r:id="rId9"/>
    <p:sldId id="267" r:id="rId10"/>
    <p:sldId id="264" r:id="rId11"/>
    <p:sldId id="265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EAA02"/>
    <a:srgbClr val="FD03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5" cy="36004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308D66EB-1D6E-4811-AF21-2BA3006948C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429000" y="990600"/>
            <a:ext cx="48006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876555E7-7C62-417A-9E8E-78C455B375F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505200" y="2438400"/>
            <a:ext cx="4724400" cy="12192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1DDE8484-227B-44CB-A710-65A2F66B27D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8613" name="Rectangle 5">
            <a:extLst>
              <a:ext uri="{FF2B5EF4-FFF2-40B4-BE49-F238E27FC236}">
                <a16:creationId xmlns:a16="http://schemas.microsoft.com/office/drawing/2014/main" id="{04B54428-C17B-421C-94DD-16DD91AE324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8614" name="Rectangle 6">
            <a:extLst>
              <a:ext uri="{FF2B5EF4-FFF2-40B4-BE49-F238E27FC236}">
                <a16:creationId xmlns:a16="http://schemas.microsoft.com/office/drawing/2014/main" id="{8C09C921-1494-4B23-9A1B-34BEE5ABBE0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D9E55CF-6003-42BE-948F-B5019F4933F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BB934-BD00-4E10-A106-8ABD2FF88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36AEE-C024-4800-8452-2C5F6D721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3EAA3-F4AB-4DE5-832F-5769446708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1D1E2-0E00-4CA9-9C06-59181CB7A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35FF07-E3DD-4B87-AEF7-DA81BB08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0133D-EE0F-4FE7-967C-8B915B2416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693884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B50FE-7168-4DBF-A472-19C4A9A771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735659-92C4-4F28-B46A-C2428C4F21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675351-2242-4419-9B61-B588519B6D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0EA7C-D182-4504-B8E2-0E07C0790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43746-7E97-4601-8960-D9DF41D2A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A8BAE-75D2-430F-847B-8DA5A12AB14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0513930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39C91-1400-4D50-9384-4CB251F76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A4C19-6AFD-46F8-B062-D9E7AED038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005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5D9DF8-1E4A-4685-9DD8-5F2FB4855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0005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900F9A-8638-4C10-A897-782DFAB25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307CB0-F13D-4F76-A09A-3D06FE63B2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EEB2BE-7796-4492-9DAE-5318F817E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98FA8-0FDB-4946-8D94-C631ADA7E2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8730336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EE497-2AB9-4D67-8D92-25B25BCD4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999F7-3E55-4530-A504-D356A9895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3022E1-690A-41E7-A4E5-CC2798045B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C312B8-1A2C-4256-B478-B2F2B8EE2F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84DF65-175E-43AB-B17C-78FABA177C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61C4B1-FD44-42A7-8B53-604A7B105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FE9F315-9A37-4F57-947C-0474E4D32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813108-2901-40C3-A079-29BB18BCB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721AB-B2AA-4707-836C-678F0C3807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2455865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655D0-743A-4F05-8C8E-375244587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D16547-0EB6-4B81-BCFC-B3521C422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08212F-C201-4196-BF7C-FA89214A2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866E0-FF6C-4170-9F6E-453003C5B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36F23-365D-4084-8389-94C52DE39C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24806930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9A6C7A-D57E-48AF-B6D1-97532F58D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F9E39C-2E7E-4B1B-9D78-5E91D81B2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625FA1-879C-4C4C-B1CF-7D780883E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8FF6B-C2EA-4B29-A2BF-11058230EFE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78996340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D274C-EE2E-427D-B9C2-8768B5719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183C5-C497-4138-BBE9-4456733915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145586-45E4-45DA-9458-550366BD1C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30FF4D-4BEB-4419-8257-09C8C994A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7D365-FD47-4BEF-B0AB-FD37E35B0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E2623A-BEF5-4728-93D0-B462891BC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DB3B9B-55D9-4731-9555-9C06979DC95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56164639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FE3CC-7489-4422-A187-3EAF32D276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CA3BD4-343C-45A0-959E-A85ACF9349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4A23C8-00DB-4CB4-839F-F6DB461C3E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82B520-584D-4272-A2BC-4A4C498AE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926D4A-F3BB-4BAB-B4B5-842BFF580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8505A9-3E98-4024-A2C9-9EA200457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88871-177F-4EDE-AFC2-DAD26C4B275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2443923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FCD0-74FB-45DD-8302-CEFF29A26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F29BC4-9660-41B9-9291-241068D1B8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C1B7A1-2583-46F8-89E9-65E11537A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A506E-50D1-4D4B-BF5D-A784B1C0B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4CB02-DA98-45CE-8807-334FE442A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AC79A4-4A7D-4B59-B8C8-EC092A74010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6917945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F8906AD-F949-4F84-8774-E288F6DDB7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72250" y="609600"/>
            <a:ext cx="2038350" cy="5516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DB8727-2801-4421-9356-00B8F9F1E7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962650" cy="55165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CA237-691B-432A-A901-293F8F1CE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C24AE-40B5-4883-9909-5EF61006D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4246F4-94F8-42B8-9A6E-8E3B594F8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2CC4A2-F55A-4011-8508-308AE6EE9C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44900608"/>
      </p:ext>
    </p:extLst>
  </p:cSld>
  <p:clrMapOvr>
    <a:masterClrMapping/>
  </p:clrMapOvr>
  <p:transition spd="med">
    <p:circl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4284D838-D2D1-49F4-AED2-18FF4C817E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09600"/>
            <a:ext cx="81534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5A78348E-B68E-41F6-AD55-67849DDFE2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1534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7588" name="Rectangle 4">
            <a:extLst>
              <a:ext uri="{FF2B5EF4-FFF2-40B4-BE49-F238E27FC236}">
                <a16:creationId xmlns:a16="http://schemas.microsoft.com/office/drawing/2014/main" id="{2ACE6F5A-1FAF-46EA-B369-194219C4817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67589" name="Rectangle 5">
            <a:extLst>
              <a:ext uri="{FF2B5EF4-FFF2-40B4-BE49-F238E27FC236}">
                <a16:creationId xmlns:a16="http://schemas.microsoft.com/office/drawing/2014/main" id="{E8356D5E-C506-48EF-93F0-B902F44651D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67590" name="Rectangle 6">
            <a:extLst>
              <a:ext uri="{FF2B5EF4-FFF2-40B4-BE49-F238E27FC236}">
                <a16:creationId xmlns:a16="http://schemas.microsoft.com/office/drawing/2014/main" id="{D384F055-285F-4E63-A8A5-785A64EAA83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FD1368-5130-45EA-97DD-7043301BB17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med">
    <p:circle/>
    <p:sndAc>
      <p:stSnd>
        <p:snd r:embed="rId13" name="chimes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anose="020B060403050404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gif"/><Relationship Id="rId7" Type="http://schemas.openxmlformats.org/officeDocument/2006/relationships/image" Target="../media/image1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nimationfactory.com/" TargetMode="Externa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>
            <a:extLst>
              <a:ext uri="{FF2B5EF4-FFF2-40B4-BE49-F238E27FC236}">
                <a16:creationId xmlns:a16="http://schemas.microsoft.com/office/drawing/2014/main" id="{6F67D175-B09B-465F-84B8-F70D7B1B9131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867150" y="3546475"/>
            <a:ext cx="4724400" cy="687388"/>
          </a:xfrm>
        </p:spPr>
        <p:txBody>
          <a:bodyPr/>
          <a:lstStyle/>
          <a:p>
            <a:r>
              <a:rPr lang="en-GB" altLang="en-US">
                <a:latin typeface="Comic Sans MS" panose="030F0702030302020204" pitchFamily="66" charset="0"/>
              </a:rPr>
              <a:t>Adding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>
                <a:latin typeface="Comic Sans MS" panose="030F0702030302020204" pitchFamily="66" charset="0"/>
              </a:rPr>
              <a:t> to verbs</a:t>
            </a:r>
          </a:p>
        </p:txBody>
      </p:sp>
      <p:sp>
        <p:nvSpPr>
          <p:cNvPr id="2053" name="WordArt 5">
            <a:extLst>
              <a:ext uri="{FF2B5EF4-FFF2-40B4-BE49-F238E27FC236}">
                <a16:creationId xmlns:a16="http://schemas.microsoft.com/office/drawing/2014/main" id="{3233E20D-7255-4193-9612-41C00005004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08450" y="1474788"/>
            <a:ext cx="3940175" cy="1762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Spelling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4">
            <a:extLst>
              <a:ext uri="{FF2B5EF4-FFF2-40B4-BE49-F238E27FC236}">
                <a16:creationId xmlns:a16="http://schemas.microsoft.com/office/drawing/2014/main" id="{1E4CC25A-2A14-4956-A5FE-83F3A618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963738"/>
            <a:ext cx="7572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see </a:t>
            </a:r>
          </a:p>
        </p:txBody>
      </p:sp>
      <p:sp>
        <p:nvSpPr>
          <p:cNvPr id="29702" name="Text Box 6">
            <a:extLst>
              <a:ext uri="{FF2B5EF4-FFF2-40B4-BE49-F238E27FC236}">
                <a16:creationId xmlns:a16="http://schemas.microsoft.com/office/drawing/2014/main" id="{75481A5B-1A96-455D-ACC6-251FBC6426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1989138"/>
            <a:ext cx="14398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see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3" name="Text Box 7">
            <a:extLst>
              <a:ext uri="{FF2B5EF4-FFF2-40B4-BE49-F238E27FC236}">
                <a16:creationId xmlns:a16="http://schemas.microsoft.com/office/drawing/2014/main" id="{3196F12A-4739-40F6-8140-D68F66692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8638" y="549275"/>
            <a:ext cx="2879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3600">
                <a:latin typeface="Comic Sans MS" panose="030F0702030302020204" pitchFamily="66" charset="0"/>
              </a:rPr>
              <a:t>Adding ‘</a:t>
            </a:r>
            <a:r>
              <a:rPr lang="en-GB" altLang="en-US" sz="36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endParaRPr lang="en-GB" altLang="en-US" sz="3600">
              <a:latin typeface="Comic Sans MS" panose="030F0702030302020204" pitchFamily="66" charset="0"/>
            </a:endParaRPr>
          </a:p>
        </p:txBody>
      </p:sp>
      <p:sp>
        <p:nvSpPr>
          <p:cNvPr id="29704" name="Text Box 8">
            <a:extLst>
              <a:ext uri="{FF2B5EF4-FFF2-40B4-BE49-F238E27FC236}">
                <a16:creationId xmlns:a16="http://schemas.microsoft.com/office/drawing/2014/main" id="{3AFFA5FD-EE5D-4B1A-86EB-7D637364B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1989138"/>
            <a:ext cx="3603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>
              <a:latin typeface="Comic Sans MS" panose="030F0702030302020204" pitchFamily="66" charset="0"/>
            </a:endParaRPr>
          </a:p>
        </p:txBody>
      </p:sp>
      <p:sp>
        <p:nvSpPr>
          <p:cNvPr id="29705" name="Text Box 9">
            <a:extLst>
              <a:ext uri="{FF2B5EF4-FFF2-40B4-BE49-F238E27FC236}">
                <a16:creationId xmlns:a16="http://schemas.microsoft.com/office/drawing/2014/main" id="{E380199D-FFD3-439A-8F38-B4E5F5F01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2025" y="1989138"/>
            <a:ext cx="1081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6" name="Text Box 10">
            <a:extLst>
              <a:ext uri="{FF2B5EF4-FFF2-40B4-BE49-F238E27FC236}">
                <a16:creationId xmlns:a16="http://schemas.microsoft.com/office/drawing/2014/main" id="{A1A40F0F-C589-4304-9942-797752E625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7788" y="2708275"/>
            <a:ext cx="7191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go</a:t>
            </a:r>
          </a:p>
        </p:txBody>
      </p:sp>
      <p:sp>
        <p:nvSpPr>
          <p:cNvPr id="29707" name="Text Box 11">
            <a:extLst>
              <a:ext uri="{FF2B5EF4-FFF2-40B4-BE49-F238E27FC236}">
                <a16:creationId xmlns:a16="http://schemas.microsoft.com/office/drawing/2014/main" id="{A26E97C3-3D77-49F7-B734-6A95898248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7900" y="2708275"/>
            <a:ext cx="10810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8" name="Text Box 12">
            <a:extLst>
              <a:ext uri="{FF2B5EF4-FFF2-40B4-BE49-F238E27FC236}">
                <a16:creationId xmlns:a16="http://schemas.microsoft.com/office/drawing/2014/main" id="{CED39615-ED3C-4A92-AD09-DA9ADF984A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go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09" name="Text Box 13">
            <a:extLst>
              <a:ext uri="{FF2B5EF4-FFF2-40B4-BE49-F238E27FC236}">
                <a16:creationId xmlns:a16="http://schemas.microsoft.com/office/drawing/2014/main" id="{F3E8F0B4-A27C-4E26-8007-A0F05A8C1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0" y="3429000"/>
            <a:ext cx="7445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eat</a:t>
            </a:r>
          </a:p>
        </p:txBody>
      </p:sp>
      <p:sp>
        <p:nvSpPr>
          <p:cNvPr id="29710" name="Text Box 14">
            <a:extLst>
              <a:ext uri="{FF2B5EF4-FFF2-40B4-BE49-F238E27FC236}">
                <a16:creationId xmlns:a16="http://schemas.microsoft.com/office/drawing/2014/main" id="{27D6AFE3-26D5-4EF1-AE06-5E6A5ED98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7425" y="3443288"/>
            <a:ext cx="1081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1" name="Text Box 15">
            <a:extLst>
              <a:ext uri="{FF2B5EF4-FFF2-40B4-BE49-F238E27FC236}">
                <a16:creationId xmlns:a16="http://schemas.microsoft.com/office/drawing/2014/main" id="{FA127469-C3CF-44D3-BE77-6ADBED0CEB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3429000"/>
            <a:ext cx="1441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eat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2" name="Text Box 16">
            <a:extLst>
              <a:ext uri="{FF2B5EF4-FFF2-40B4-BE49-F238E27FC236}">
                <a16:creationId xmlns:a16="http://schemas.microsoft.com/office/drawing/2014/main" id="{754B180A-AD32-4BD0-B1BF-3397A9AD4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563" y="1268413"/>
            <a:ext cx="720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Look how easy it is to add  ‘</a:t>
            </a:r>
            <a:r>
              <a:rPr lang="en-GB" altLang="en-US" sz="24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400">
                <a:latin typeface="Comic Sans MS" panose="030F0702030302020204" pitchFamily="66" charset="0"/>
              </a:rPr>
              <a:t> to these words.</a:t>
            </a:r>
          </a:p>
        </p:txBody>
      </p:sp>
      <p:sp>
        <p:nvSpPr>
          <p:cNvPr id="29714" name="Text Box 18">
            <a:extLst>
              <a:ext uri="{FF2B5EF4-FFF2-40B4-BE49-F238E27FC236}">
                <a16:creationId xmlns:a16="http://schemas.microsoft.com/office/drawing/2014/main" id="{403E7DFD-7979-40D2-9D19-A402896B0F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5088" y="414972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look</a:t>
            </a:r>
          </a:p>
        </p:txBody>
      </p:sp>
      <p:sp>
        <p:nvSpPr>
          <p:cNvPr id="29715" name="Text Box 19">
            <a:extLst>
              <a:ext uri="{FF2B5EF4-FFF2-40B4-BE49-F238E27FC236}">
                <a16:creationId xmlns:a16="http://schemas.microsoft.com/office/drawing/2014/main" id="{217E9B12-B160-4843-8B57-7BFF9EF7ED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7113" y="4175125"/>
            <a:ext cx="10810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6" name="Text Box 20">
            <a:extLst>
              <a:ext uri="{FF2B5EF4-FFF2-40B4-BE49-F238E27FC236}">
                <a16:creationId xmlns:a16="http://schemas.microsoft.com/office/drawing/2014/main" id="{317AB133-6337-40B5-B5A8-D52C0D1440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4149725"/>
            <a:ext cx="14414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look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7" name="Text Box 21">
            <a:extLst>
              <a:ext uri="{FF2B5EF4-FFF2-40B4-BE49-F238E27FC236}">
                <a16:creationId xmlns:a16="http://schemas.microsoft.com/office/drawing/2014/main" id="{F12B43FC-29CB-4507-A431-E03E4DDDA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6200" y="4868863"/>
            <a:ext cx="860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say</a:t>
            </a:r>
          </a:p>
        </p:txBody>
      </p:sp>
      <p:sp>
        <p:nvSpPr>
          <p:cNvPr id="29718" name="Text Box 22">
            <a:extLst>
              <a:ext uri="{FF2B5EF4-FFF2-40B4-BE49-F238E27FC236}">
                <a16:creationId xmlns:a16="http://schemas.microsoft.com/office/drawing/2014/main" id="{26A03589-427E-403F-A83D-0E186A9868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5213" y="4868863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29719" name="Text Box 23">
            <a:extLst>
              <a:ext uri="{FF2B5EF4-FFF2-40B4-BE49-F238E27FC236}">
                <a16:creationId xmlns:a16="http://schemas.microsoft.com/office/drawing/2014/main" id="{A49C2538-11B2-4FA4-83CC-54EC68B4B4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4868863"/>
            <a:ext cx="14414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say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8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97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7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7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000"/>
                                        <p:tgtEl>
                                          <p:spTgt spid="297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2000"/>
                                        <p:tgtEl>
                                          <p:spTgt spid="297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7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800" decel="100000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2000"/>
                                        <p:tgtEl>
                                          <p:spTgt spid="297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7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2000"/>
                                        <p:tgtEl>
                                          <p:spTgt spid="29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 build="allAtOnce"/>
      <p:bldP spid="2971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>
            <a:extLst>
              <a:ext uri="{FF2B5EF4-FFF2-40B4-BE49-F238E27FC236}">
                <a16:creationId xmlns:a16="http://schemas.microsoft.com/office/drawing/2014/main" id="{D65E90E3-B782-4599-9496-B1F9D2B8E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57594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SassoonInfant" pitchFamily="2" charset="0"/>
              </a:rPr>
              <a:t>Have a go at adding </a:t>
            </a:r>
            <a:r>
              <a:rPr lang="en-GB" altLang="en-US" sz="2800">
                <a:solidFill>
                  <a:schemeClr val="tx2"/>
                </a:solidFill>
                <a:latin typeface="SassoonInfant" pitchFamily="2" charset="0"/>
              </a:rPr>
              <a:t>ing</a:t>
            </a:r>
            <a:r>
              <a:rPr lang="en-GB" altLang="en-US" sz="2800">
                <a:latin typeface="SassoonInfant" pitchFamily="2" charset="0"/>
              </a:rPr>
              <a:t> to these words.</a:t>
            </a:r>
          </a:p>
        </p:txBody>
      </p:sp>
      <p:sp>
        <p:nvSpPr>
          <p:cNvPr id="30724" name="Text Box 4">
            <a:extLst>
              <a:ext uri="{FF2B5EF4-FFF2-40B4-BE49-F238E27FC236}">
                <a16:creationId xmlns:a16="http://schemas.microsoft.com/office/drawing/2014/main" id="{6F6F807B-33FD-4993-9B93-9DFB23E46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help</a:t>
            </a:r>
          </a:p>
        </p:txBody>
      </p:sp>
      <p:sp>
        <p:nvSpPr>
          <p:cNvPr id="30725" name="Text Box 5">
            <a:extLst>
              <a:ext uri="{FF2B5EF4-FFF2-40B4-BE49-F238E27FC236}">
                <a16:creationId xmlns:a16="http://schemas.microsoft.com/office/drawing/2014/main" id="{210AB36D-CBEE-4674-8A44-B51B25F25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help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0726" name="Text Box 6">
            <a:extLst>
              <a:ext uri="{FF2B5EF4-FFF2-40B4-BE49-F238E27FC236}">
                <a16:creationId xmlns:a16="http://schemas.microsoft.com/office/drawing/2014/main" id="{C4BA0945-C0C8-4852-A45F-EDD0903F40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say</a:t>
            </a:r>
          </a:p>
        </p:txBody>
      </p:sp>
      <p:sp>
        <p:nvSpPr>
          <p:cNvPr id="30727" name="Text Box 7">
            <a:extLst>
              <a:ext uri="{FF2B5EF4-FFF2-40B4-BE49-F238E27FC236}">
                <a16:creationId xmlns:a16="http://schemas.microsoft.com/office/drawing/2014/main" id="{CEB412E7-698F-492D-9B65-EDA1540CC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08275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saying</a:t>
            </a:r>
            <a:endParaRPr lang="en-GB" altLang="en-US" sz="280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30728" name="Text Box 8">
            <a:extLst>
              <a:ext uri="{FF2B5EF4-FFF2-40B4-BE49-F238E27FC236}">
                <a16:creationId xmlns:a16="http://schemas.microsoft.com/office/drawing/2014/main" id="{3CCCEE25-828A-4279-A41E-125C35673D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3416300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meet</a:t>
            </a:r>
          </a:p>
        </p:txBody>
      </p:sp>
      <p:sp>
        <p:nvSpPr>
          <p:cNvPr id="30729" name="Text Box 9">
            <a:extLst>
              <a:ext uri="{FF2B5EF4-FFF2-40B4-BE49-F238E27FC236}">
                <a16:creationId xmlns:a16="http://schemas.microsoft.com/office/drawing/2014/main" id="{AFE7F1DF-9960-4051-8E9B-2E910F1514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429000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meet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0730" name="Text Box 10">
            <a:extLst>
              <a:ext uri="{FF2B5EF4-FFF2-40B4-BE49-F238E27FC236}">
                <a16:creationId xmlns:a16="http://schemas.microsoft.com/office/drawing/2014/main" id="{A83ED797-7B4D-4496-9E05-2E310C8F49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8100" y="4149725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walk</a:t>
            </a:r>
          </a:p>
        </p:txBody>
      </p:sp>
      <p:sp>
        <p:nvSpPr>
          <p:cNvPr id="30731" name="Text Box 11">
            <a:extLst>
              <a:ext uri="{FF2B5EF4-FFF2-40B4-BE49-F238E27FC236}">
                <a16:creationId xmlns:a16="http://schemas.microsoft.com/office/drawing/2014/main" id="{1F07ECFF-9284-43DF-AE64-DEF2F26DD4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149725"/>
            <a:ext cx="215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walk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0732" name="Text Box 12">
            <a:extLst>
              <a:ext uri="{FF2B5EF4-FFF2-40B4-BE49-F238E27FC236}">
                <a16:creationId xmlns:a16="http://schemas.microsoft.com/office/drawing/2014/main" id="{80F2F2E7-EB92-4DEE-BCC5-9058814D43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3575" y="4727575"/>
            <a:ext cx="50403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Did you get them right ? </a:t>
            </a:r>
          </a:p>
        </p:txBody>
      </p:sp>
      <p:sp>
        <p:nvSpPr>
          <p:cNvPr id="30733" name="Text Box 13">
            <a:extLst>
              <a:ext uri="{FF2B5EF4-FFF2-40B4-BE49-F238E27FC236}">
                <a16:creationId xmlns:a16="http://schemas.microsoft.com/office/drawing/2014/main" id="{8918D6A8-8290-4496-AD90-C4601A3B7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9138" y="5319713"/>
            <a:ext cx="21605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Well done !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0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6" dur="500"/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0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allAtOnce"/>
      <p:bldP spid="30725" grpId="0" build="allAtOnce"/>
      <p:bldP spid="30726" grpId="0"/>
      <p:bldP spid="30727" grpId="0" build="allAtOnce"/>
      <p:bldP spid="30729" grpId="0" build="allAtOnce"/>
      <p:bldP spid="30731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>
            <a:extLst>
              <a:ext uri="{FF2B5EF4-FFF2-40B4-BE49-F238E27FC236}">
                <a16:creationId xmlns:a16="http://schemas.microsoft.com/office/drawing/2014/main" id="{E0854D74-BE9C-4CC6-BC89-5EA378CD3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61198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Here are some more words that end with 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1747" name="Text Box 3">
            <a:extLst>
              <a:ext uri="{FF2B5EF4-FFF2-40B4-BE49-F238E27FC236}">
                <a16:creationId xmlns:a16="http://schemas.microsoft.com/office/drawing/2014/main" id="{15CB822F-A552-48E9-9F38-7F2A9B166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706563"/>
            <a:ext cx="25209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talking</a:t>
            </a: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992C5EEE-E7FC-4DF5-B150-44943677A1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4738" y="3559175"/>
            <a:ext cx="251936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buying</a:t>
            </a:r>
          </a:p>
        </p:txBody>
      </p:sp>
      <p:sp>
        <p:nvSpPr>
          <p:cNvPr id="31749" name="Text Box 5">
            <a:extLst>
              <a:ext uri="{FF2B5EF4-FFF2-40B4-BE49-F238E27FC236}">
                <a16:creationId xmlns:a16="http://schemas.microsoft.com/office/drawing/2014/main" id="{E7FDEA02-01BE-4252-AC8D-A60B00C82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1200" y="2284413"/>
            <a:ext cx="25193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pulling</a:t>
            </a:r>
          </a:p>
        </p:txBody>
      </p:sp>
      <p:sp>
        <p:nvSpPr>
          <p:cNvPr id="31750" name="Text Box 6">
            <a:extLst>
              <a:ext uri="{FF2B5EF4-FFF2-40B4-BE49-F238E27FC236}">
                <a16:creationId xmlns:a16="http://schemas.microsoft.com/office/drawing/2014/main" id="{0831EF3F-EDED-4DD9-8A1E-9324180A1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0725" y="3390900"/>
            <a:ext cx="26495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jumping</a:t>
            </a:r>
          </a:p>
        </p:txBody>
      </p:sp>
      <p:sp>
        <p:nvSpPr>
          <p:cNvPr id="31751" name="Text Box 7">
            <a:extLst>
              <a:ext uri="{FF2B5EF4-FFF2-40B4-BE49-F238E27FC236}">
                <a16:creationId xmlns:a16="http://schemas.microsoft.com/office/drawing/2014/main" id="{CD0F830B-CB70-48E4-8DA9-226116DFC2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5700" y="4535488"/>
            <a:ext cx="216058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pushing</a:t>
            </a:r>
          </a:p>
        </p:txBody>
      </p:sp>
      <p:sp>
        <p:nvSpPr>
          <p:cNvPr id="31752" name="Text Box 8">
            <a:extLst>
              <a:ext uri="{FF2B5EF4-FFF2-40B4-BE49-F238E27FC236}">
                <a16:creationId xmlns:a16="http://schemas.microsoft.com/office/drawing/2014/main" id="{108C73A5-39A5-4BAA-B90C-157896111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6188" y="5087938"/>
            <a:ext cx="28813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4400">
                <a:latin typeface="Comic Sans MS" panose="030F0702030302020204" pitchFamily="66" charset="0"/>
              </a:rPr>
              <a:t>playing</a:t>
            </a:r>
          </a:p>
        </p:txBody>
      </p:sp>
      <p:sp>
        <p:nvSpPr>
          <p:cNvPr id="31754" name="Text Box 10">
            <a:extLst>
              <a:ext uri="{FF2B5EF4-FFF2-40B4-BE49-F238E27FC236}">
                <a16:creationId xmlns:a16="http://schemas.microsoft.com/office/drawing/2014/main" id="{F59729CB-2ECB-444F-83D1-C8D3B5DA8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0438" y="6338888"/>
            <a:ext cx="5400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Can you think of any more ?</a:t>
            </a:r>
          </a:p>
        </p:txBody>
      </p:sp>
      <p:pic>
        <p:nvPicPr>
          <p:cNvPr id="31755" name="Picture 11">
            <a:extLst>
              <a:ext uri="{FF2B5EF4-FFF2-40B4-BE49-F238E27FC236}">
                <a16:creationId xmlns:a16="http://schemas.microsoft.com/office/drawing/2014/main" id="{5840AEAF-0E8F-48A2-A4F3-BF6488DFE1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2568575"/>
            <a:ext cx="123825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6" name="Picture 12">
            <a:extLst>
              <a:ext uri="{FF2B5EF4-FFF2-40B4-BE49-F238E27FC236}">
                <a16:creationId xmlns:a16="http://schemas.microsoft.com/office/drawing/2014/main" id="{D9C989B2-E0D4-4CB4-A8FF-A08E81394E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5205413"/>
            <a:ext cx="12382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8" name="Picture 14">
            <a:extLst>
              <a:ext uri="{FF2B5EF4-FFF2-40B4-BE49-F238E27FC236}">
                <a16:creationId xmlns:a16="http://schemas.microsoft.com/office/drawing/2014/main" id="{190CB6D8-5744-4799-A3A0-F7ACCBD890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688" y="1319213"/>
            <a:ext cx="136207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9" name="Picture 15">
            <a:extLst>
              <a:ext uri="{FF2B5EF4-FFF2-40B4-BE49-F238E27FC236}">
                <a16:creationId xmlns:a16="http://schemas.microsoft.com/office/drawing/2014/main" id="{5A835A47-E999-429D-9292-970999F002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963" y="4264025"/>
            <a:ext cx="165735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60" name="Picture 16">
            <a:extLst>
              <a:ext uri="{FF2B5EF4-FFF2-40B4-BE49-F238E27FC236}">
                <a16:creationId xmlns:a16="http://schemas.microsoft.com/office/drawing/2014/main" id="{1BB7F818-1417-4976-B6A3-629201FEA4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025" y="2971800"/>
            <a:ext cx="109537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61" name="Picture 17">
            <a:extLst>
              <a:ext uri="{FF2B5EF4-FFF2-40B4-BE49-F238E27FC236}">
                <a16:creationId xmlns:a16="http://schemas.microsoft.com/office/drawing/2014/main" id="{30665A1A-A54D-474D-98CA-3CF435BB87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1784350"/>
            <a:ext cx="1095375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7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7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7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>
            <a:extLst>
              <a:ext uri="{FF2B5EF4-FFF2-40B4-BE49-F238E27FC236}">
                <a16:creationId xmlns:a16="http://schemas.microsoft.com/office/drawing/2014/main" id="{FA1A599C-F3C4-4483-8F17-4A53CBB97F2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792663" y="4594225"/>
            <a:ext cx="3905250" cy="319088"/>
          </a:xfrm>
        </p:spPr>
        <p:txBody>
          <a:bodyPr/>
          <a:lstStyle/>
          <a:p>
            <a:r>
              <a:rPr lang="en-GB" altLang="en-US">
                <a:latin typeface="Comic Sans MS" panose="030F0702030302020204" pitchFamily="66" charset="0"/>
              </a:rPr>
              <a:t>Adding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>
                <a:latin typeface="Comic Sans MS" panose="030F0702030302020204" pitchFamily="66" charset="0"/>
              </a:rPr>
              <a:t> to verbs that end in an </a:t>
            </a:r>
            <a:r>
              <a:rPr lang="en-GB" altLang="en-US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40965" name="WordArt 5">
            <a:extLst>
              <a:ext uri="{FF2B5EF4-FFF2-40B4-BE49-F238E27FC236}">
                <a16:creationId xmlns:a16="http://schemas.microsoft.com/office/drawing/2014/main" id="{4CB57821-51E1-42C3-BA91-750E075F98D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7863" y="833438"/>
            <a:ext cx="5616575" cy="2868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Let's</a:t>
            </a:r>
          </a:p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move on...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>
            <a:extLst>
              <a:ext uri="{FF2B5EF4-FFF2-40B4-BE49-F238E27FC236}">
                <a16:creationId xmlns:a16="http://schemas.microsoft.com/office/drawing/2014/main" id="{CAFCE41C-3D6F-440B-B1A0-D5AB38816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725" y="962025"/>
            <a:ext cx="6172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400">
                <a:latin typeface="Comic Sans MS" panose="030F0702030302020204" pitchFamily="66" charset="0"/>
              </a:rPr>
              <a:t>Words ending in </a:t>
            </a:r>
            <a:r>
              <a:rPr lang="en-GB" altLang="en-US" sz="32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 sz="3200">
                <a:solidFill>
                  <a:schemeClr val="folHlink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2400">
                <a:latin typeface="Comic Sans MS" panose="030F0702030302020204" pitchFamily="66" charset="0"/>
              </a:rPr>
              <a:t>are a bit more tricky !</a:t>
            </a:r>
          </a:p>
        </p:txBody>
      </p:sp>
      <p:sp>
        <p:nvSpPr>
          <p:cNvPr id="32772" name="Text Box 4">
            <a:extLst>
              <a:ext uri="{FF2B5EF4-FFF2-40B4-BE49-F238E27FC236}">
                <a16:creationId xmlns:a16="http://schemas.microsoft.com/office/drawing/2014/main" id="{6B8588A6-F5DE-4B9E-947E-8B13454DC2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1989138"/>
            <a:ext cx="14398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mak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73" name="Text Box 5">
            <a:extLst>
              <a:ext uri="{FF2B5EF4-FFF2-40B4-BE49-F238E27FC236}">
                <a16:creationId xmlns:a16="http://schemas.microsoft.com/office/drawing/2014/main" id="{53B8F856-54BB-4740-8338-D0DE46CCF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0913" y="19891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hlink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74" name="Text Box 6">
            <a:extLst>
              <a:ext uri="{FF2B5EF4-FFF2-40B4-BE49-F238E27FC236}">
                <a16:creationId xmlns:a16="http://schemas.microsoft.com/office/drawing/2014/main" id="{A7D2A932-6B13-4E32-AE4F-4B8299234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0025" y="199072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mak</a:t>
            </a:r>
          </a:p>
        </p:txBody>
      </p:sp>
      <p:sp>
        <p:nvSpPr>
          <p:cNvPr id="32775" name="Text Box 7">
            <a:extLst>
              <a:ext uri="{FF2B5EF4-FFF2-40B4-BE49-F238E27FC236}">
                <a16:creationId xmlns:a16="http://schemas.microsoft.com/office/drawing/2014/main" id="{FEB520C4-40F0-425B-9A77-EF2E7BCD82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8850" y="2003425"/>
            <a:ext cx="360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77" name="Text Box 9">
            <a:extLst>
              <a:ext uri="{FF2B5EF4-FFF2-40B4-BE49-F238E27FC236}">
                <a16:creationId xmlns:a16="http://schemas.microsoft.com/office/drawing/2014/main" id="{FBA3D30C-B4FF-40C5-ABAF-5C60F8151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0686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tak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78" name="Text Box 10">
            <a:extLst>
              <a:ext uri="{FF2B5EF4-FFF2-40B4-BE49-F238E27FC236}">
                <a16:creationId xmlns:a16="http://schemas.microsoft.com/office/drawing/2014/main" id="{B8092C1E-DEDD-414F-BFAD-5FB7AACF94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0686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hlink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79" name="Text Box 11">
            <a:extLst>
              <a:ext uri="{FF2B5EF4-FFF2-40B4-BE49-F238E27FC236}">
                <a16:creationId xmlns:a16="http://schemas.microsoft.com/office/drawing/2014/main" id="{04F49494-E79F-412D-9FB0-E24A64B6EA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0559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tak</a:t>
            </a:r>
          </a:p>
        </p:txBody>
      </p:sp>
      <p:sp>
        <p:nvSpPr>
          <p:cNvPr id="32781" name="Text Box 13">
            <a:extLst>
              <a:ext uri="{FF2B5EF4-FFF2-40B4-BE49-F238E27FC236}">
                <a16:creationId xmlns:a16="http://schemas.microsoft.com/office/drawing/2014/main" id="{4C995866-F0D8-4E7B-83A4-CC7973DBB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30686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2782" name="Text Box 14">
            <a:extLst>
              <a:ext uri="{FF2B5EF4-FFF2-40B4-BE49-F238E27FC236}">
                <a16:creationId xmlns:a16="http://schemas.microsoft.com/office/drawing/2014/main" id="{543AE533-D456-43A4-B999-53708E20AD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30686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83" name="Text Box 15">
            <a:extLst>
              <a:ext uri="{FF2B5EF4-FFF2-40B4-BE49-F238E27FC236}">
                <a16:creationId xmlns:a16="http://schemas.microsoft.com/office/drawing/2014/main" id="{161A59D9-A856-42AC-8868-63E431064C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6738" y="20145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2784" name="Text Box 16">
            <a:extLst>
              <a:ext uri="{FF2B5EF4-FFF2-40B4-BE49-F238E27FC236}">
                <a16:creationId xmlns:a16="http://schemas.microsoft.com/office/drawing/2014/main" id="{301DCE06-E550-4D71-8C07-C329D56BF8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2288" y="3917950"/>
            <a:ext cx="5761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Can you see what is happening ?</a:t>
            </a:r>
          </a:p>
        </p:txBody>
      </p:sp>
      <p:sp>
        <p:nvSpPr>
          <p:cNvPr id="32785" name="Text Box 17">
            <a:extLst>
              <a:ext uri="{FF2B5EF4-FFF2-40B4-BE49-F238E27FC236}">
                <a16:creationId xmlns:a16="http://schemas.microsoft.com/office/drawing/2014/main" id="{C388E7FA-B70F-484A-B8B9-135AC4BB19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17650" y="4792663"/>
            <a:ext cx="60594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If a word ends in an 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 sz="2800">
                <a:latin typeface="Comic Sans MS" panose="030F0702030302020204" pitchFamily="66" charset="0"/>
              </a:rPr>
              <a:t> you must drop the </a:t>
            </a: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 sz="2800">
                <a:latin typeface="Comic Sans MS" panose="030F0702030302020204" pitchFamily="66" charset="0"/>
              </a:rPr>
              <a:t> before adding 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557E-6 L -0.24028 -1.557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327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7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32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-0.25 0.0  E" pathEditMode="relative" ptsTypes="">
                                      <p:cBhvr>
                                        <p:cTn id="75" dur="2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7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 build="allAtOnce"/>
      <p:bldP spid="32782" grpId="0"/>
      <p:bldP spid="32782" grpId="1"/>
      <p:bldP spid="32783" grpId="0"/>
      <p:bldP spid="3278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>
            <a:extLst>
              <a:ext uri="{FF2B5EF4-FFF2-40B4-BE49-F238E27FC236}">
                <a16:creationId xmlns:a16="http://schemas.microsoft.com/office/drawing/2014/main" id="{2CCBD54F-8C38-4E1B-AD4B-48C3740EF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6150" y="549275"/>
            <a:ext cx="723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Have a go at adding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 to these words. </a:t>
            </a:r>
          </a:p>
        </p:txBody>
      </p:sp>
      <p:sp>
        <p:nvSpPr>
          <p:cNvPr id="33795" name="Text Box 3">
            <a:extLst>
              <a:ext uri="{FF2B5EF4-FFF2-40B4-BE49-F238E27FC236}">
                <a16:creationId xmlns:a16="http://schemas.microsoft.com/office/drawing/2014/main" id="{E7EE6336-21A0-4AE4-8452-CBF45783B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writ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796" name="Text Box 4">
            <a:extLst>
              <a:ext uri="{FF2B5EF4-FFF2-40B4-BE49-F238E27FC236}">
                <a16:creationId xmlns:a16="http://schemas.microsoft.com/office/drawing/2014/main" id="{8CA6C0BC-D9E0-4B6F-A1DD-795C3F9F4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writ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797" name="Text Box 5">
            <a:extLst>
              <a:ext uri="{FF2B5EF4-FFF2-40B4-BE49-F238E27FC236}">
                <a16:creationId xmlns:a16="http://schemas.microsoft.com/office/drawing/2014/main" id="{40E4E9B8-B274-4FD8-8CA4-C70F5B3199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smil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798" name="Text Box 6">
            <a:extLst>
              <a:ext uri="{FF2B5EF4-FFF2-40B4-BE49-F238E27FC236}">
                <a16:creationId xmlns:a16="http://schemas.microsoft.com/office/drawing/2014/main" id="{B107DE99-940B-46EC-B5F3-53FD4C8548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08275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smil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799" name="Text Box 7">
            <a:extLst>
              <a:ext uri="{FF2B5EF4-FFF2-40B4-BE49-F238E27FC236}">
                <a16:creationId xmlns:a16="http://schemas.microsoft.com/office/drawing/2014/main" id="{11DCF2E8-98D5-4052-862B-D4B64E1E6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3429000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com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800" name="Text Box 8">
            <a:extLst>
              <a:ext uri="{FF2B5EF4-FFF2-40B4-BE49-F238E27FC236}">
                <a16:creationId xmlns:a16="http://schemas.microsoft.com/office/drawing/2014/main" id="{086409D7-0064-4DB3-BBF6-96BA8C031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429000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com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801" name="Text Box 9">
            <a:extLst>
              <a:ext uri="{FF2B5EF4-FFF2-40B4-BE49-F238E27FC236}">
                <a16:creationId xmlns:a16="http://schemas.microsoft.com/office/drawing/2014/main" id="{418EE823-547E-492D-9C5C-CAE4465901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149725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lov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</p:txBody>
      </p:sp>
      <p:sp>
        <p:nvSpPr>
          <p:cNvPr id="33802" name="Text Box 10">
            <a:extLst>
              <a:ext uri="{FF2B5EF4-FFF2-40B4-BE49-F238E27FC236}">
                <a16:creationId xmlns:a16="http://schemas.microsoft.com/office/drawing/2014/main" id="{E811D9BA-84E0-403A-A3E8-8E568E0CC5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149725"/>
            <a:ext cx="215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lov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3803" name="Text Box 11">
            <a:extLst>
              <a:ext uri="{FF2B5EF4-FFF2-40B4-BE49-F238E27FC236}">
                <a16:creationId xmlns:a16="http://schemas.microsoft.com/office/drawing/2014/main" id="{8723BFA9-5EE6-41D5-8E08-B4F3362B3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9950" y="4970463"/>
            <a:ext cx="50403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Did you get them right ?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3804" name="Text Box 12">
            <a:extLst>
              <a:ext uri="{FF2B5EF4-FFF2-40B4-BE49-F238E27FC236}">
                <a16:creationId xmlns:a16="http://schemas.microsoft.com/office/drawing/2014/main" id="{97748B8E-A584-422E-9189-478D8CC0C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0913" y="5667375"/>
            <a:ext cx="2160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Well done !</a:t>
            </a:r>
          </a:p>
        </p:txBody>
      </p:sp>
      <p:pic>
        <p:nvPicPr>
          <p:cNvPr id="33807" name="Picture 15">
            <a:extLst>
              <a:ext uri="{FF2B5EF4-FFF2-40B4-BE49-F238E27FC236}">
                <a16:creationId xmlns:a16="http://schemas.microsoft.com/office/drawing/2014/main" id="{727441C7-0AE4-41E8-B700-4BE9D2D226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813" y="2597150"/>
            <a:ext cx="782637" cy="78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8" name="Picture 16">
            <a:extLst>
              <a:ext uri="{FF2B5EF4-FFF2-40B4-BE49-F238E27FC236}">
                <a16:creationId xmlns:a16="http://schemas.microsoft.com/office/drawing/2014/main" id="{4C8CE6E7-216F-4D27-B42D-08FFE1DE45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3144838"/>
            <a:ext cx="1482725" cy="782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9" name="Picture 17">
            <a:extLst>
              <a:ext uri="{FF2B5EF4-FFF2-40B4-BE49-F238E27FC236}">
                <a16:creationId xmlns:a16="http://schemas.microsoft.com/office/drawing/2014/main" id="{26B6BE06-50B7-485D-B02D-2EE91AFF8F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3810000"/>
            <a:ext cx="100012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10" name="Picture 18">
            <a:extLst>
              <a:ext uri="{FF2B5EF4-FFF2-40B4-BE49-F238E27FC236}">
                <a16:creationId xmlns:a16="http://schemas.microsoft.com/office/drawing/2014/main" id="{AF898F8B-F9F5-4F9F-AC4D-281DADB129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392238"/>
            <a:ext cx="8572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37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3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38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38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9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allAtOnce"/>
      <p:bldP spid="33796" grpId="0" build="allAtOnce"/>
      <p:bldP spid="33797" grpId="0"/>
      <p:bldP spid="33798" grpId="0" build="allAtOnce"/>
      <p:bldP spid="33800" grpId="0" build="allAtOnce"/>
      <p:bldP spid="3380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>
            <a:extLst>
              <a:ext uri="{FF2B5EF4-FFF2-40B4-BE49-F238E27FC236}">
                <a16:creationId xmlns:a16="http://schemas.microsoft.com/office/drawing/2014/main" id="{E6533441-2F02-4970-A039-DC4236CAF1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6119813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Here are some more words that have an 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 sz="2800">
                <a:latin typeface="Comic Sans MS" panose="030F0702030302020204" pitchFamily="66" charset="0"/>
              </a:rPr>
              <a:t> before you add ‘ing’.</a:t>
            </a:r>
            <a:endParaRPr lang="en-GB" altLang="en-US" sz="280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35843" name="Text Box 3">
            <a:extLst>
              <a:ext uri="{FF2B5EF4-FFF2-40B4-BE49-F238E27FC236}">
                <a16:creationId xmlns:a16="http://schemas.microsoft.com/office/drawing/2014/main" id="{841A1CB2-3115-466D-A866-8FBAAD4327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989138"/>
            <a:ext cx="1452563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driv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driv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  <a:endParaRPr lang="en-GB" altLang="en-US" sz="2800">
              <a:latin typeface="Comic Sans MS" panose="030F0702030302020204" pitchFamily="66" charset="0"/>
            </a:endParaRPr>
          </a:p>
        </p:txBody>
      </p:sp>
      <p:sp>
        <p:nvSpPr>
          <p:cNvPr id="35844" name="Text Box 4">
            <a:extLst>
              <a:ext uri="{FF2B5EF4-FFF2-40B4-BE49-F238E27FC236}">
                <a16:creationId xmlns:a16="http://schemas.microsoft.com/office/drawing/2014/main" id="{D682312E-D072-4FE8-BA62-BE3BFC32F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6050" y="2540000"/>
            <a:ext cx="13335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car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car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5" name="Text Box 5">
            <a:extLst>
              <a:ext uri="{FF2B5EF4-FFF2-40B4-BE49-F238E27FC236}">
                <a16:creationId xmlns:a16="http://schemas.microsoft.com/office/drawing/2014/main" id="{4573B7A0-6984-4B17-B725-8F8BC5224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1600" y="1963738"/>
            <a:ext cx="1501775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rid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rid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6" name="Text Box 6">
            <a:extLst>
              <a:ext uri="{FF2B5EF4-FFF2-40B4-BE49-F238E27FC236}">
                <a16:creationId xmlns:a16="http://schemas.microsoft.com/office/drawing/2014/main" id="{CBF86412-5B68-4764-ACFA-56AE86AD0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563" y="4162425"/>
            <a:ext cx="140017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hat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hat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7" name="Text Box 7">
            <a:extLst>
              <a:ext uri="{FF2B5EF4-FFF2-40B4-BE49-F238E27FC236}">
                <a16:creationId xmlns:a16="http://schemas.microsoft.com/office/drawing/2014/main" id="{4A24E235-7512-4E55-A194-C2B7A3A444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3789363"/>
            <a:ext cx="1258887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lik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lik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8" name="Text Box 8">
            <a:extLst>
              <a:ext uri="{FF2B5EF4-FFF2-40B4-BE49-F238E27FC236}">
                <a16:creationId xmlns:a16="http://schemas.microsoft.com/office/drawing/2014/main" id="{3BB2E7D9-3B5C-4D8C-ACF2-72153F1B3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9013" y="4638675"/>
            <a:ext cx="165735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decid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decid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5849" name="Text Box 9">
            <a:extLst>
              <a:ext uri="{FF2B5EF4-FFF2-40B4-BE49-F238E27FC236}">
                <a16:creationId xmlns:a16="http://schemas.microsoft.com/office/drawing/2014/main" id="{A2828940-E48A-41DE-B94C-92E87732D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0075" y="6338888"/>
            <a:ext cx="5400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Can you think of any more ?</a:t>
            </a:r>
          </a:p>
        </p:txBody>
      </p:sp>
      <p:pic>
        <p:nvPicPr>
          <p:cNvPr id="35850" name="Picture 10">
            <a:extLst>
              <a:ext uri="{FF2B5EF4-FFF2-40B4-BE49-F238E27FC236}">
                <a16:creationId xmlns:a16="http://schemas.microsoft.com/office/drawing/2014/main" id="{EA22CB2B-C1A3-443E-A573-746B776A7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50" y="3222625"/>
            <a:ext cx="1238250" cy="1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1" name="Picture 11">
            <a:extLst>
              <a:ext uri="{FF2B5EF4-FFF2-40B4-BE49-F238E27FC236}">
                <a16:creationId xmlns:a16="http://schemas.microsoft.com/office/drawing/2014/main" id="{8DBFAEAD-399F-46FF-9912-B38D85F232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800" y="5260975"/>
            <a:ext cx="771525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2" name="Picture 12">
            <a:extLst>
              <a:ext uri="{FF2B5EF4-FFF2-40B4-BE49-F238E27FC236}">
                <a16:creationId xmlns:a16="http://schemas.microsoft.com/office/drawing/2014/main" id="{C87B17ED-AA90-4F24-AC73-64B2655998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4827588"/>
            <a:ext cx="123825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3" name="Picture 13">
            <a:extLst>
              <a:ext uri="{FF2B5EF4-FFF2-40B4-BE49-F238E27FC236}">
                <a16:creationId xmlns:a16="http://schemas.microsoft.com/office/drawing/2014/main" id="{5E095204-183B-41AD-9C4D-4414A74BFE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630363"/>
            <a:ext cx="9525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4" name="Picture 14">
            <a:extLst>
              <a:ext uri="{FF2B5EF4-FFF2-40B4-BE49-F238E27FC236}">
                <a16:creationId xmlns:a16="http://schemas.microsoft.com/office/drawing/2014/main" id="{79C086A0-4180-4556-986D-EC1781522C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313" y="1404938"/>
            <a:ext cx="10287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5" name="Picture 15">
            <a:extLst>
              <a:ext uri="{FF2B5EF4-FFF2-40B4-BE49-F238E27FC236}">
                <a16:creationId xmlns:a16="http://schemas.microsoft.com/office/drawing/2014/main" id="{43DFA2C7-DD78-4F78-ABDD-607209A848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8" y="2097088"/>
            <a:ext cx="1047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5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800" decel="100000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35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800" decel="100000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800" decel="1000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800" decel="1000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800" decel="100000" fill="hold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800" decel="100000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800" decel="100000" fill="hold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800" decel="100000" fill="hold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800" decel="100000" fill="hold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35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 nodeType="clickPar">
                      <p:stCondLst>
                        <p:cond delay="indefinite"/>
                      </p:stCondLst>
                      <p:childTnLst>
                        <p:par>
                          <p:cTn id="1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58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>
            <a:extLst>
              <a:ext uri="{FF2B5EF4-FFF2-40B4-BE49-F238E27FC236}">
                <a16:creationId xmlns:a16="http://schemas.microsoft.com/office/drawing/2014/main" id="{5FA3E454-C33E-4CF4-A462-63B51930A60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941763" y="5157788"/>
            <a:ext cx="4724400" cy="94773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>
                <a:latin typeface="Comic Sans MS" panose="030F0702030302020204" pitchFamily="66" charset="0"/>
              </a:rPr>
              <a:t>Adding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>
                <a:latin typeface="Comic Sans MS" panose="030F0702030302020204" pitchFamily="66" charset="0"/>
              </a:rPr>
              <a:t> to verbs that have a </a:t>
            </a:r>
            <a:r>
              <a:rPr lang="en-GB" altLang="en-US">
                <a:solidFill>
                  <a:srgbClr val="FD03F7"/>
                </a:solidFill>
                <a:latin typeface="Comic Sans MS" panose="030F0702030302020204" pitchFamily="66" charset="0"/>
              </a:rPr>
              <a:t>short vowel</a:t>
            </a:r>
          </a:p>
        </p:txBody>
      </p:sp>
      <p:sp>
        <p:nvSpPr>
          <p:cNvPr id="41989" name="WordArt 5">
            <a:extLst>
              <a:ext uri="{FF2B5EF4-FFF2-40B4-BE49-F238E27FC236}">
                <a16:creationId xmlns:a16="http://schemas.microsoft.com/office/drawing/2014/main" id="{2DCCDB89-AB64-477C-A33B-09264FA7519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17863" y="833438"/>
            <a:ext cx="5616575" cy="28686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Let's</a:t>
            </a:r>
          </a:p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move on...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>
            <a:extLst>
              <a:ext uri="{FF2B5EF4-FFF2-40B4-BE49-F238E27FC236}">
                <a16:creationId xmlns:a16="http://schemas.microsoft.com/office/drawing/2014/main" id="{042B8008-6932-40FB-9474-C541BEE21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1425" y="549275"/>
            <a:ext cx="67770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These words have a 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short vowel sound</a:t>
            </a:r>
            <a:r>
              <a:rPr lang="en-GB" altLang="en-US" sz="2800">
                <a:latin typeface="Comic Sans MS" panose="030F0702030302020204" pitchFamily="66" charset="0"/>
              </a:rPr>
              <a:t> in the middle. Watch what happens!</a:t>
            </a:r>
          </a:p>
        </p:txBody>
      </p:sp>
      <p:sp>
        <p:nvSpPr>
          <p:cNvPr id="36867" name="Text Box 3">
            <a:extLst>
              <a:ext uri="{FF2B5EF4-FFF2-40B4-BE49-F238E27FC236}">
                <a16:creationId xmlns:a16="http://schemas.microsoft.com/office/drawing/2014/main" id="{D973D102-66FA-4DF6-8C5E-CB983CB3C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1989138"/>
            <a:ext cx="14398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r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6868" name="Text Box 4">
            <a:extLst>
              <a:ext uri="{FF2B5EF4-FFF2-40B4-BE49-F238E27FC236}">
                <a16:creationId xmlns:a16="http://schemas.microsoft.com/office/drawing/2014/main" id="{DF1A1C3A-13EA-4F64-B161-542A8B40B7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0913" y="19891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69" name="Text Box 5">
            <a:extLst>
              <a:ext uri="{FF2B5EF4-FFF2-40B4-BE49-F238E27FC236}">
                <a16:creationId xmlns:a16="http://schemas.microsoft.com/office/drawing/2014/main" id="{6E9247DB-3402-4BE2-A09E-C2D4142EB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r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36870" name="Text Box 6">
            <a:extLst>
              <a:ext uri="{FF2B5EF4-FFF2-40B4-BE49-F238E27FC236}">
                <a16:creationId xmlns:a16="http://schemas.microsoft.com/office/drawing/2014/main" id="{2C29D397-8BFE-4BE4-8873-A6DAB33E7D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9938" y="19891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n</a:t>
            </a:r>
          </a:p>
        </p:txBody>
      </p:sp>
      <p:sp>
        <p:nvSpPr>
          <p:cNvPr id="36871" name="Text Box 7">
            <a:extLst>
              <a:ext uri="{FF2B5EF4-FFF2-40B4-BE49-F238E27FC236}">
                <a16:creationId xmlns:a16="http://schemas.microsoft.com/office/drawing/2014/main" id="{7F86E7C2-BE61-4334-A9D6-5A6C4EED2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3068638"/>
            <a:ext cx="10810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o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6872" name="Text Box 8">
            <a:extLst>
              <a:ext uri="{FF2B5EF4-FFF2-40B4-BE49-F238E27FC236}">
                <a16:creationId xmlns:a16="http://schemas.microsoft.com/office/drawing/2014/main" id="{0AC222DB-65D8-42CA-A780-22E1BCAF86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0686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+</a:t>
            </a:r>
            <a:r>
              <a:rPr lang="en-GB" altLang="en-US" sz="2800">
                <a:latin typeface="Comic Sans MS" panose="030F0702030302020204" pitchFamily="66" charset="0"/>
              </a:rPr>
              <a:t>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73" name="Text Box 9">
            <a:extLst>
              <a:ext uri="{FF2B5EF4-FFF2-40B4-BE49-F238E27FC236}">
                <a16:creationId xmlns:a16="http://schemas.microsoft.com/office/drawing/2014/main" id="{AC58842A-4B3A-4ECB-85E0-E3DB237D09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0686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o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</a:p>
        </p:txBody>
      </p:sp>
      <p:sp>
        <p:nvSpPr>
          <p:cNvPr id="36874" name="Text Box 10">
            <a:extLst>
              <a:ext uri="{FF2B5EF4-FFF2-40B4-BE49-F238E27FC236}">
                <a16:creationId xmlns:a16="http://schemas.microsoft.com/office/drawing/2014/main" id="{C2D64A09-8B51-4BDF-8EA3-B951E7BA8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5675" y="3073400"/>
            <a:ext cx="569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p</a:t>
            </a:r>
          </a:p>
        </p:txBody>
      </p:sp>
      <p:sp>
        <p:nvSpPr>
          <p:cNvPr id="36875" name="Text Box 11">
            <a:extLst>
              <a:ext uri="{FF2B5EF4-FFF2-40B4-BE49-F238E27FC236}">
                <a16:creationId xmlns:a16="http://schemas.microsoft.com/office/drawing/2014/main" id="{B6915869-DFF5-4C07-9153-AC93A5CB1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3108325"/>
            <a:ext cx="720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76" name="Text Box 12">
            <a:extLst>
              <a:ext uri="{FF2B5EF4-FFF2-40B4-BE49-F238E27FC236}">
                <a16:creationId xmlns:a16="http://schemas.microsoft.com/office/drawing/2014/main" id="{2655737A-464E-4B57-B1D7-7C16E1820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1989138"/>
            <a:ext cx="7207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6877" name="Text Box 13">
            <a:extLst>
              <a:ext uri="{FF2B5EF4-FFF2-40B4-BE49-F238E27FC236}">
                <a16:creationId xmlns:a16="http://schemas.microsoft.com/office/drawing/2014/main" id="{DA4FCA3F-968E-4DD4-ACF8-8CA78884D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4188" y="4162425"/>
            <a:ext cx="57610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Can you see what is happening ?</a:t>
            </a:r>
          </a:p>
        </p:txBody>
      </p:sp>
      <p:sp>
        <p:nvSpPr>
          <p:cNvPr id="36878" name="Text Box 14">
            <a:extLst>
              <a:ext uri="{FF2B5EF4-FFF2-40B4-BE49-F238E27FC236}">
                <a16:creationId xmlns:a16="http://schemas.microsoft.com/office/drawing/2014/main" id="{AFBBD52D-0D70-4C92-A3B5-9C655E6E8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188" y="4841875"/>
            <a:ext cx="6688137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If the word has a 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short vowel</a:t>
            </a:r>
            <a:r>
              <a:rPr lang="en-GB" altLang="en-US" sz="2800">
                <a:latin typeface="Comic Sans MS" panose="030F0702030302020204" pitchFamily="66" charset="0"/>
              </a:rPr>
              <a:t>, then you must add a 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double letter</a:t>
            </a:r>
            <a:r>
              <a:rPr lang="en-GB" altLang="en-US" sz="2800">
                <a:latin typeface="Comic Sans MS" panose="030F0702030302020204" pitchFamily="66" charset="0"/>
              </a:rPr>
              <a:t> before the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 </a:t>
            </a:r>
          </a:p>
        </p:txBody>
      </p:sp>
      <p:pic>
        <p:nvPicPr>
          <p:cNvPr id="36879" name="Picture 15">
            <a:extLst>
              <a:ext uri="{FF2B5EF4-FFF2-40B4-BE49-F238E27FC236}">
                <a16:creationId xmlns:a16="http://schemas.microsoft.com/office/drawing/2014/main" id="{6DE93850-06BE-47FA-83D7-A2C9134862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1358900"/>
            <a:ext cx="123825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80" name="Picture 16">
            <a:extLst>
              <a:ext uri="{FF2B5EF4-FFF2-40B4-BE49-F238E27FC236}">
                <a16:creationId xmlns:a16="http://schemas.microsoft.com/office/drawing/2014/main" id="{7E15869D-9C7A-4109-B71F-E48F86AFF2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2789238"/>
            <a:ext cx="104775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70" decel="1000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770" decel="100000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77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770" fill="hold"/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0371 L -0.23177 0.00371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68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"/>
                                        <p:tgtEl>
                                          <p:spTgt spid="368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70" decel="100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770" decel="100000"/>
                                        <p:tgtEl>
                                          <p:spTgt spid="3687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7" dur="77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9" dur="77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8.80445E-7 L -0.21232 -0.0030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8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4" grpId="0"/>
      <p:bldP spid="36875" grpId="0"/>
      <p:bldP spid="36875" grpId="1"/>
      <p:bldP spid="36876" grpId="0"/>
      <p:bldP spid="3687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>
            <a:extLst>
              <a:ext uri="{FF2B5EF4-FFF2-40B4-BE49-F238E27FC236}">
                <a16:creationId xmlns:a16="http://schemas.microsoft.com/office/drawing/2014/main" id="{1C40316A-B7A8-4D80-B6A0-4ACEF8232E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549275"/>
            <a:ext cx="57594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Have a go at adding 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  <a:r>
              <a:rPr lang="en-GB" altLang="en-US" sz="2800">
                <a:latin typeface="Comic Sans MS" panose="030F0702030302020204" pitchFamily="66" charset="0"/>
              </a:rPr>
              <a:t> to these words. Remember the 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short vowel</a:t>
            </a:r>
            <a:r>
              <a:rPr lang="en-GB" altLang="en-US" sz="2800">
                <a:latin typeface="Comic Sans MS" panose="030F0702030302020204" pitchFamily="66" charset="0"/>
              </a:rPr>
              <a:t> !</a:t>
            </a:r>
          </a:p>
        </p:txBody>
      </p:sp>
      <p:sp>
        <p:nvSpPr>
          <p:cNvPr id="37891" name="Text Box 3">
            <a:extLst>
              <a:ext uri="{FF2B5EF4-FFF2-40B4-BE49-F238E27FC236}">
                <a16:creationId xmlns:a16="http://schemas.microsoft.com/office/drawing/2014/main" id="{144C42A2-2FF6-4AC2-939E-78AAE34E8F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989138"/>
            <a:ext cx="1079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2" name="Text Box 4">
            <a:extLst>
              <a:ext uri="{FF2B5EF4-FFF2-40B4-BE49-F238E27FC236}">
                <a16:creationId xmlns:a16="http://schemas.microsoft.com/office/drawing/2014/main" id="{4F8AB89B-EAFE-49B1-B13C-650FD0574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1989138"/>
            <a:ext cx="2159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sh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u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3" name="Text Box 5">
            <a:extLst>
              <a:ext uri="{FF2B5EF4-FFF2-40B4-BE49-F238E27FC236}">
                <a16:creationId xmlns:a16="http://schemas.microsoft.com/office/drawing/2014/main" id="{CFCDA169-D15B-45E6-ABCA-4D2DD1690F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2708275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sl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4" name="Text Box 6">
            <a:extLst>
              <a:ext uri="{FF2B5EF4-FFF2-40B4-BE49-F238E27FC236}">
                <a16:creationId xmlns:a16="http://schemas.microsoft.com/office/drawing/2014/main" id="{02184925-D5D9-412B-8B57-3C6E76EB7B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08275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sl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5" name="Text Box 7">
            <a:extLst>
              <a:ext uri="{FF2B5EF4-FFF2-40B4-BE49-F238E27FC236}">
                <a16:creationId xmlns:a16="http://schemas.microsoft.com/office/drawing/2014/main" id="{28855CD4-4568-4FFA-9EF9-F31089106B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3429000"/>
            <a:ext cx="1079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w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6" name="Text Box 8">
            <a:extLst>
              <a:ext uri="{FF2B5EF4-FFF2-40B4-BE49-F238E27FC236}">
                <a16:creationId xmlns:a16="http://schemas.microsoft.com/office/drawing/2014/main" id="{BCDA1FCD-39F1-48EE-9EC3-EB34F3ED6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429000"/>
            <a:ext cx="180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w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n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n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7" name="Text Box 9">
            <a:extLst>
              <a:ext uri="{FF2B5EF4-FFF2-40B4-BE49-F238E27FC236}">
                <a16:creationId xmlns:a16="http://schemas.microsoft.com/office/drawing/2014/main" id="{51E4A9C1-8D37-448E-8827-1BFFF76F16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4149725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37898" name="Text Box 10">
            <a:extLst>
              <a:ext uri="{FF2B5EF4-FFF2-40B4-BE49-F238E27FC236}">
                <a16:creationId xmlns:a16="http://schemas.microsoft.com/office/drawing/2014/main" id="{7E89A96A-39B0-4567-BCD1-CF0C0C16F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149725"/>
            <a:ext cx="2159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i</a:t>
            </a:r>
            <a:r>
              <a:rPr lang="en-GB" altLang="en-US" sz="2800"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rgbClr val="FF0066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37899" name="Text Box 11">
            <a:extLst>
              <a:ext uri="{FF2B5EF4-FFF2-40B4-BE49-F238E27FC236}">
                <a16:creationId xmlns:a16="http://schemas.microsoft.com/office/drawing/2014/main" id="{320BA87F-B21C-4B8D-A814-E6D2BFA2EA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38" y="4932363"/>
            <a:ext cx="50403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solidFill>
                  <a:schemeClr val="accent2"/>
                </a:solidFill>
                <a:latin typeface="Comic Sans MS" panose="030F0702030302020204" pitchFamily="66" charset="0"/>
              </a:rPr>
              <a:t>Did you get them right ? </a:t>
            </a:r>
          </a:p>
        </p:txBody>
      </p:sp>
      <p:sp>
        <p:nvSpPr>
          <p:cNvPr id="37900" name="Text Box 12">
            <a:extLst>
              <a:ext uri="{FF2B5EF4-FFF2-40B4-BE49-F238E27FC236}">
                <a16:creationId xmlns:a16="http://schemas.microsoft.com/office/drawing/2014/main" id="{B1C77D18-1F1A-417E-818A-A3F3CF9610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3925" y="5551488"/>
            <a:ext cx="21605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Well done !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800" decel="100000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allAtOnce"/>
      <p:bldP spid="37892" grpId="0" build="allAtOnce"/>
      <p:bldP spid="37893" grpId="0"/>
      <p:bldP spid="37894" grpId="0" build="allAtOnce"/>
      <p:bldP spid="37896" grpId="0" build="allAtOnce"/>
      <p:bldP spid="37898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>
            <a:extLst>
              <a:ext uri="{FF2B5EF4-FFF2-40B4-BE49-F238E27FC236}">
                <a16:creationId xmlns:a16="http://schemas.microsoft.com/office/drawing/2014/main" id="{682C5310-BCDC-4945-B7F7-9DE2AABB3B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1113" y="549275"/>
            <a:ext cx="65579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Here are some more words that need a double letter before adding  ‘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  <a:r>
              <a:rPr lang="en-GB" altLang="en-US" sz="2800">
                <a:latin typeface="Comic Sans MS" panose="030F0702030302020204" pitchFamily="66" charset="0"/>
              </a:rPr>
              <a:t>.</a:t>
            </a:r>
            <a:endParaRPr lang="en-GB" altLang="en-US" sz="280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43011" name="Text Box 3">
            <a:extLst>
              <a:ext uri="{FF2B5EF4-FFF2-40B4-BE49-F238E27FC236}">
                <a16:creationId xmlns:a16="http://schemas.microsoft.com/office/drawing/2014/main" id="{5925CDBC-94EB-4AEC-994B-8EF8D9DC80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1063" y="2001838"/>
            <a:ext cx="158115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clap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clap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  <a:endParaRPr lang="en-GB" altLang="en-US" sz="2800">
              <a:latin typeface="Comic Sans MS" panose="030F0702030302020204" pitchFamily="66" charset="0"/>
            </a:endParaRPr>
          </a:p>
        </p:txBody>
      </p:sp>
      <p:sp>
        <p:nvSpPr>
          <p:cNvPr id="43012" name="Text Box 4">
            <a:extLst>
              <a:ext uri="{FF2B5EF4-FFF2-40B4-BE49-F238E27FC236}">
                <a16:creationId xmlns:a16="http://schemas.microsoft.com/office/drawing/2014/main" id="{70B780A8-EC67-4110-96F9-95B0AEFD2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138" y="2708275"/>
            <a:ext cx="152717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knit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knit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3" name="Text Box 5">
            <a:extLst>
              <a:ext uri="{FF2B5EF4-FFF2-40B4-BE49-F238E27FC236}">
                <a16:creationId xmlns:a16="http://schemas.microsoft.com/office/drawing/2014/main" id="{5DF99616-2A71-4B82-B22B-A16EBC497E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238" y="1989138"/>
            <a:ext cx="1579562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chat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chat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t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4" name="Text Box 6">
            <a:extLst>
              <a:ext uri="{FF2B5EF4-FFF2-40B4-BE49-F238E27FC236}">
                <a16:creationId xmlns:a16="http://schemas.microsoft.com/office/drawing/2014/main" id="{64837DAC-5171-4526-B434-5D8CC0F38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0138" y="4421188"/>
            <a:ext cx="1812925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swim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swim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m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5" name="Text Box 7">
            <a:extLst>
              <a:ext uri="{FF2B5EF4-FFF2-40B4-BE49-F238E27FC236}">
                <a16:creationId xmlns:a16="http://schemas.microsoft.com/office/drawing/2014/main" id="{0BF0A6FD-5510-4EFB-AB20-9EEF099B3D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0213" y="4111625"/>
            <a:ext cx="160655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plan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plan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n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6" name="Text Box 8">
            <a:extLst>
              <a:ext uri="{FF2B5EF4-FFF2-40B4-BE49-F238E27FC236}">
                <a16:creationId xmlns:a16="http://schemas.microsoft.com/office/drawing/2014/main" id="{100BBF0A-DF8A-4039-A29B-B9076FD46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4959350"/>
            <a:ext cx="1490663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hop</a:t>
            </a:r>
            <a:endParaRPr lang="en-GB" altLang="en-US" sz="2800">
              <a:solidFill>
                <a:schemeClr val="folHlink"/>
              </a:solidFill>
              <a:latin typeface="Comic Sans MS" panose="030F0702030302020204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hop</a:t>
            </a:r>
            <a:r>
              <a:rPr lang="en-GB" altLang="en-US" sz="2800">
                <a:solidFill>
                  <a:srgbClr val="FD03F7"/>
                </a:solidFill>
                <a:latin typeface="Comic Sans MS" panose="030F0702030302020204" pitchFamily="66" charset="0"/>
              </a:rPr>
              <a:t>p</a:t>
            </a:r>
            <a:r>
              <a:rPr lang="en-GB" altLang="en-US" sz="2800">
                <a:solidFill>
                  <a:schemeClr val="tx2"/>
                </a:solidFill>
                <a:latin typeface="Comic Sans MS" panose="030F0702030302020204" pitchFamily="66" charset="0"/>
              </a:rPr>
              <a:t>ing</a:t>
            </a:r>
          </a:p>
        </p:txBody>
      </p:sp>
      <p:sp>
        <p:nvSpPr>
          <p:cNvPr id="43017" name="Text Box 9">
            <a:extLst>
              <a:ext uri="{FF2B5EF4-FFF2-40B4-BE49-F238E27FC236}">
                <a16:creationId xmlns:a16="http://schemas.microsoft.com/office/drawing/2014/main" id="{8D7BBD1C-AA03-497C-A68D-CA8E7DF9DE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4363" y="6338888"/>
            <a:ext cx="5400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altLang="en-US" sz="2800">
                <a:latin typeface="Comic Sans MS" panose="030F0702030302020204" pitchFamily="66" charset="0"/>
              </a:rPr>
              <a:t>Can you think of any more ?</a:t>
            </a:r>
          </a:p>
        </p:txBody>
      </p:sp>
      <p:pic>
        <p:nvPicPr>
          <p:cNvPr id="43018" name="Picture 10">
            <a:extLst>
              <a:ext uri="{FF2B5EF4-FFF2-40B4-BE49-F238E27FC236}">
                <a16:creationId xmlns:a16="http://schemas.microsoft.com/office/drawing/2014/main" id="{FD7EA9E2-B549-4AE6-97B3-4011F0D697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1543050"/>
            <a:ext cx="1169987" cy="116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9" name="Picture 11">
            <a:extLst>
              <a:ext uri="{FF2B5EF4-FFF2-40B4-BE49-F238E27FC236}">
                <a16:creationId xmlns:a16="http://schemas.microsoft.com/office/drawing/2014/main" id="{17A4E095-C51D-4B1B-B1A5-C720796F9F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2130425"/>
            <a:ext cx="100965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0" name="Picture 12">
            <a:extLst>
              <a:ext uri="{FF2B5EF4-FFF2-40B4-BE49-F238E27FC236}">
                <a16:creationId xmlns:a16="http://schemas.microsoft.com/office/drawing/2014/main" id="{210B1A51-247D-439F-A29B-D0ED2CB4F9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113" y="1482725"/>
            <a:ext cx="12382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1" name="Picture 13">
            <a:extLst>
              <a:ext uri="{FF2B5EF4-FFF2-40B4-BE49-F238E27FC236}">
                <a16:creationId xmlns:a16="http://schemas.microsoft.com/office/drawing/2014/main" id="{97DA68DB-8E3D-4E4B-AF4F-619E9B617D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775" y="3233738"/>
            <a:ext cx="13335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2" name="Picture 14">
            <a:extLst>
              <a:ext uri="{FF2B5EF4-FFF2-40B4-BE49-F238E27FC236}">
                <a16:creationId xmlns:a16="http://schemas.microsoft.com/office/drawing/2014/main" id="{19237346-D756-4BFC-809A-BD18981368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4265613"/>
            <a:ext cx="142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23" name="Picture 15">
            <a:extLst>
              <a:ext uri="{FF2B5EF4-FFF2-40B4-BE49-F238E27FC236}">
                <a16:creationId xmlns:a16="http://schemas.microsoft.com/office/drawing/2014/main" id="{E69AA6D6-4FA8-4458-A564-743F6F91CB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4256088"/>
            <a:ext cx="114300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800" decel="100000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800" decel="100000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800" decel="100000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800" decel="100000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800" decel="100000" fill="hold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800" decel="100000" fill="hold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800" decel="100000" fill="hold"/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800" decel="100000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800" decel="100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800" decel="100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800" decel="100000" fill="hold"/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>
            <a:extLst>
              <a:ext uri="{FF2B5EF4-FFF2-40B4-BE49-F238E27FC236}">
                <a16:creationId xmlns:a16="http://schemas.microsoft.com/office/drawing/2014/main" id="{BF256B40-68E9-4127-B1EB-150466688C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97000" y="1754188"/>
            <a:ext cx="6080125" cy="4075112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en-GB" altLang="en-US">
                <a:latin typeface="Comic Sans MS" panose="030F0702030302020204" pitchFamily="66" charset="0"/>
              </a:rPr>
              <a:t>Most words just add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</a:p>
          <a:p>
            <a:pPr>
              <a:lnSpc>
                <a:spcPct val="90000"/>
              </a:lnSpc>
            </a:pPr>
            <a:endParaRPr lang="en-GB" altLang="en-US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</a:pPr>
            <a:r>
              <a:rPr lang="en-GB" altLang="en-US">
                <a:latin typeface="Comic Sans MS" panose="030F0702030302020204" pitchFamily="66" charset="0"/>
              </a:rPr>
              <a:t>Words ending in </a:t>
            </a:r>
            <a:r>
              <a:rPr lang="en-GB" altLang="en-US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>
                <a:latin typeface="Comic Sans MS" panose="030F0702030302020204" pitchFamily="66" charset="0"/>
              </a:rPr>
              <a:t> … drop the </a:t>
            </a:r>
            <a:r>
              <a:rPr lang="en-GB" altLang="en-US">
                <a:solidFill>
                  <a:srgbClr val="FD03F7"/>
                </a:solidFill>
                <a:latin typeface="Comic Sans MS" panose="030F0702030302020204" pitchFamily="66" charset="0"/>
              </a:rPr>
              <a:t>e</a:t>
            </a:r>
            <a:r>
              <a:rPr lang="en-GB" altLang="en-US">
                <a:latin typeface="Comic Sans MS" panose="030F0702030302020204" pitchFamily="66" charset="0"/>
              </a:rPr>
              <a:t> before adding 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</a:p>
          <a:p>
            <a:pPr algn="ctr">
              <a:lnSpc>
                <a:spcPct val="90000"/>
              </a:lnSpc>
            </a:pPr>
            <a:endParaRPr lang="en-GB" altLang="en-US">
              <a:latin typeface="Comic Sans MS" panose="030F0702030302020204" pitchFamily="66" charset="0"/>
            </a:endParaRPr>
          </a:p>
          <a:p>
            <a:pPr algn="ctr">
              <a:lnSpc>
                <a:spcPct val="90000"/>
              </a:lnSpc>
            </a:pPr>
            <a:r>
              <a:rPr lang="en-GB" altLang="en-US">
                <a:latin typeface="Comic Sans MS" panose="030F0702030302020204" pitchFamily="66" charset="0"/>
              </a:rPr>
              <a:t>Words with a </a:t>
            </a:r>
            <a:r>
              <a:rPr lang="en-GB" altLang="en-US">
                <a:solidFill>
                  <a:srgbClr val="FD03F7"/>
                </a:solidFill>
                <a:latin typeface="Comic Sans MS" panose="030F0702030302020204" pitchFamily="66" charset="0"/>
              </a:rPr>
              <a:t>short vowel</a:t>
            </a:r>
            <a:r>
              <a:rPr lang="en-GB" altLang="en-US">
                <a:latin typeface="Comic Sans MS" panose="030F0702030302020204" pitchFamily="66" charset="0"/>
              </a:rPr>
              <a:t> need a </a:t>
            </a:r>
            <a:r>
              <a:rPr lang="en-GB" altLang="en-US">
                <a:solidFill>
                  <a:srgbClr val="FF0066"/>
                </a:solidFill>
                <a:latin typeface="Comic Sans MS" panose="030F0702030302020204" pitchFamily="66" charset="0"/>
              </a:rPr>
              <a:t>double letter</a:t>
            </a:r>
            <a:r>
              <a:rPr lang="en-GB" altLang="en-US">
                <a:latin typeface="Comic Sans MS" panose="030F0702030302020204" pitchFamily="66" charset="0"/>
              </a:rPr>
              <a:t> before adding  ‘</a:t>
            </a:r>
            <a:r>
              <a:rPr lang="en-GB" altLang="en-US">
                <a:solidFill>
                  <a:schemeClr val="tx2"/>
                </a:solidFill>
                <a:latin typeface="Comic Sans MS" panose="030F0702030302020204" pitchFamily="66" charset="0"/>
              </a:rPr>
              <a:t>ing’</a:t>
            </a:r>
          </a:p>
        </p:txBody>
      </p:sp>
      <p:sp>
        <p:nvSpPr>
          <p:cNvPr id="44037" name="WordArt 5">
            <a:extLst>
              <a:ext uri="{FF2B5EF4-FFF2-40B4-BE49-F238E27FC236}">
                <a16:creationId xmlns:a16="http://schemas.microsoft.com/office/drawing/2014/main" id="{2BB19626-C3E6-48DB-8121-CFD627FB35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35188" y="420688"/>
            <a:ext cx="4932362" cy="1001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6000" kern="10">
                <a:ln w="22225">
                  <a:solidFill>
                    <a:srgbClr val="003366"/>
                  </a:solidFill>
                  <a:round/>
                  <a:headEnd/>
                  <a:tailE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So remember...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>
            <a:extLst>
              <a:ext uri="{FF2B5EF4-FFF2-40B4-BE49-F238E27FC236}">
                <a16:creationId xmlns:a16="http://schemas.microsoft.com/office/drawing/2014/main" id="{F8B7268B-4133-4D95-A3F0-4B33ABACDE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908050"/>
            <a:ext cx="2381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3" name="WordArt 3">
            <a:extLst>
              <a:ext uri="{FF2B5EF4-FFF2-40B4-BE49-F238E27FC236}">
                <a16:creationId xmlns:a16="http://schemas.microsoft.com/office/drawing/2014/main" id="{261344AD-4424-4FFD-A401-57EF4FD9581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03575" y="3644900"/>
            <a:ext cx="302418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200" b="1" i="1" kern="10">
                <a:ln w="317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A5002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 panose="030F0702030302020204" pitchFamily="66" charset="0"/>
              </a:rPr>
              <a:t>Well Done!</a:t>
            </a:r>
          </a:p>
        </p:txBody>
      </p:sp>
      <p:pic>
        <p:nvPicPr>
          <p:cNvPr id="71684" name="Picture 4">
            <a:extLst>
              <a:ext uri="{FF2B5EF4-FFF2-40B4-BE49-F238E27FC236}">
                <a16:creationId xmlns:a16="http://schemas.microsoft.com/office/drawing/2014/main" id="{6F21A513-48EA-4421-BF6D-8E86B7AE5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8913"/>
            <a:ext cx="4537075" cy="81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85" name="Picture 5">
            <a:extLst>
              <a:ext uri="{FF2B5EF4-FFF2-40B4-BE49-F238E27FC236}">
                <a16:creationId xmlns:a16="http://schemas.microsoft.com/office/drawing/2014/main" id="{9F1751B1-516A-4E01-819A-C51C796FE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975" y="5235575"/>
            <a:ext cx="936625" cy="830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6" name="Text Box 6">
            <a:extLst>
              <a:ext uri="{FF2B5EF4-FFF2-40B4-BE49-F238E27FC236}">
                <a16:creationId xmlns:a16="http://schemas.microsoft.com/office/drawing/2014/main" id="{4278DD46-58A1-4232-ADD4-76F429001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53188"/>
            <a:ext cx="914400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2000">
                <a:latin typeface="Comic Sans MS" panose="030F0702030302020204" pitchFamily="66" charset="0"/>
              </a:rPr>
              <a:t>Animated images available from </a:t>
            </a:r>
            <a:r>
              <a:rPr lang="en-GB" altLang="en-US" sz="2000">
                <a:solidFill>
                  <a:schemeClr val="bg1"/>
                </a:solidFill>
                <a:latin typeface="Comic Sans MS" panose="030F0702030302020204" pitchFamily="66" charset="0"/>
                <a:hlinkClick r:id="rId6"/>
              </a:rPr>
              <a:t>http://www.animationfactory.com</a:t>
            </a:r>
            <a:r>
              <a:rPr lang="en-GB" altLang="en-US" sz="200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</p:txBody>
      </p:sp>
    </p:spTree>
  </p:cSld>
  <p:clrMapOvr>
    <a:masterClrMapping/>
  </p:clrMapOvr>
  <p:transition spd="med">
    <p:circle/>
    <p:sndAc>
      <p:stSnd>
        <p:snd r:embed="rId2" name="chimes.wav"/>
      </p:stSnd>
    </p:sndAc>
  </p:transition>
</p:sld>
</file>

<file path=ppt/theme/theme1.xml><?xml version="1.0" encoding="utf-8"?>
<a:theme xmlns:a="http://schemas.openxmlformats.org/drawingml/2006/main" name="storybook_adventure">
  <a:themeElements>
    <a:clrScheme name="storybook_adventur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orybook_adventur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orybook_adventur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orybook_adventur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orybook_adventur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storybook_adventure</Template>
  <TotalTime>335</TotalTime>
  <Words>402</Words>
  <Application>Microsoft Office PowerPoint</Application>
  <PresentationFormat>On-screen Show (4:3)</PresentationFormat>
  <Paragraphs>128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Comic Sans MS</vt:lpstr>
      <vt:lpstr>SassoonInfant</vt:lpstr>
      <vt:lpstr>Tahoma</vt:lpstr>
      <vt:lpstr>storybook_adventure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poker-player.co.uk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Rustynut</dc:creator>
  <cp:lastModifiedBy>Mrs Lewis</cp:lastModifiedBy>
  <cp:revision>12</cp:revision>
  <dcterms:created xsi:type="dcterms:W3CDTF">2002-08-09T09:27:16Z</dcterms:created>
  <dcterms:modified xsi:type="dcterms:W3CDTF">2020-05-05T07:54:04Z</dcterms:modified>
</cp:coreProperties>
</file>