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358" r:id="rId2"/>
    <p:sldId id="641" r:id="rId3"/>
    <p:sldId id="681" r:id="rId4"/>
    <p:sldId id="682" r:id="rId5"/>
    <p:sldId id="683" r:id="rId6"/>
    <p:sldId id="605" r:id="rId7"/>
    <p:sldId id="658" r:id="rId8"/>
    <p:sldId id="659" r:id="rId9"/>
    <p:sldId id="651" r:id="rId10"/>
    <p:sldId id="652" r:id="rId11"/>
    <p:sldId id="653" r:id="rId12"/>
    <p:sldId id="660" r:id="rId13"/>
    <p:sldId id="661" r:id="rId14"/>
    <p:sldId id="662" r:id="rId15"/>
    <p:sldId id="548" r:id="rId16"/>
    <p:sldId id="664" r:id="rId17"/>
    <p:sldId id="665" r:id="rId18"/>
    <p:sldId id="663" r:id="rId19"/>
    <p:sldId id="666" r:id="rId20"/>
    <p:sldId id="668" r:id="rId21"/>
    <p:sldId id="667" r:id="rId22"/>
    <p:sldId id="671" r:id="rId23"/>
    <p:sldId id="673" r:id="rId24"/>
    <p:sldId id="672" r:id="rId25"/>
    <p:sldId id="670" r:id="rId26"/>
    <p:sldId id="669" r:id="rId27"/>
    <p:sldId id="655" r:id="rId28"/>
    <p:sldId id="677" r:id="rId29"/>
    <p:sldId id="674" r:id="rId30"/>
    <p:sldId id="678" r:id="rId31"/>
    <p:sldId id="679" r:id="rId32"/>
    <p:sldId id="680" r:id="rId33"/>
    <p:sldId id="675" r:id="rId34"/>
    <p:sldId id="676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A642F8-F0F8-49E1-AD70-AFD26C529F03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7677D1-16F5-42BA-A5EF-A372024DFB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2583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8881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07426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5461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145820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94160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66881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89774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22354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54229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14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43206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02677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91138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08694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40212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77399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206523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01107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4192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279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5194454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591794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563340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822093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291781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3358794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014905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135616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200560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32428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FEFC4D-BD0C-4CD8-9468-0C3AEC6896D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CF5F98-BDB0-4901-9011-A281DB7AEB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1B43DF-17B8-419A-8BA1-FCAB689AF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38B25-690E-4888-A736-EE54E76E1CF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7F2E09-D6C1-4A45-A327-BED1E7FF1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A1EC63-7354-4B92-A328-4121619A80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02FE-26BA-48F2-B10D-CA440569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646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47703D-AF0F-4554-8DE0-4967F5B3A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4279DF-D1C4-41F4-AEF1-5D78562B46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091FB-4117-4E97-A753-AF135C993D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38B25-690E-4888-A736-EE54E76E1CF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979C8F-A462-431B-BC45-0F1B054161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DAF709-3DBD-44F8-BF9C-29598A1C4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02FE-26BA-48F2-B10D-CA440569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349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3A10B5-2F6C-47BF-B43A-86E63FCE05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6E8035-E427-4C06-BFE3-99ED216529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15B787-1A06-4C94-A5CB-D3DD320B16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38B25-690E-4888-A736-EE54E76E1CF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4D990D-F316-4AB8-88D9-B969D2CC4E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BC1617-3FAF-4921-BF2C-1969E9FDD7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02FE-26BA-48F2-B10D-CA440569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4895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777CB-9AF8-4C36-88E3-A956B6CCDA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E8369-E3B4-45EC-B4E3-79F3363036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B3DCC3-E20A-4E51-8752-F3B1AE1B31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FACE8B-40EE-4AF5-BAA5-857AE3AB9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38B25-690E-4888-A736-EE54E76E1CF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5F31A5-A8DE-4ECC-84DB-1B08422D9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8A5A03-EDF1-4587-BBC5-1CE80A8A18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02FE-26BA-48F2-B10D-CA440569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388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7DC30F-9878-4FBC-BACE-532FE565F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5E092C-5ED2-488B-BDE3-4DCC9B2906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1DAFD1-72C1-4291-89E2-38E17A1D52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7A645F-3F90-4063-8DF9-DD1C1056D5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44EEA6-5405-4053-9289-8F8D8B80528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2EA60B-0832-4189-9045-F05D2B359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38B25-690E-4888-A736-EE54E76E1CF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47B686A-E108-42B9-99D5-F22998741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5C7A382-4194-4031-8DEB-A09D582A5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02FE-26BA-48F2-B10D-CA440569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7367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3AF56-FE91-4E56-B10E-92B4BBFF2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451BB1-E9EF-4A76-9F42-51FDF92B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38B25-690E-4888-A736-EE54E76E1CF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64EA36-A227-4DA4-B836-12128AF2D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D84713-D820-4BBD-90BC-EB8B60ED29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02FE-26BA-48F2-B10D-CA440569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445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ABDA9E-BA7C-4A07-91E4-3C9180E19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38B25-690E-4888-A736-EE54E76E1CF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82AC0BD-C3FD-4640-B1E7-7ECA660B2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8934C2-2572-45F2-9F84-CC9D6EF79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02FE-26BA-48F2-B10D-CA440569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1049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BB03C6-89D7-44B1-900F-597FEA20FF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996AF1-D264-42FD-AFAB-ABFEC5865C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2EB4C57-1C09-45E8-8824-E78D288D8A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6BBD18-F3CE-4002-A256-EA395A9D0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38B25-690E-4888-A736-EE54E76E1CF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9AD257-3264-4482-BEC8-14A0EE464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FDA650-544B-4D23-ABE1-415865F70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02FE-26BA-48F2-B10D-CA440569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8173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DE3CF-3FCE-431E-A5CE-A8DFC46E0D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84AE5B-755A-4265-BFFA-925B028EB4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6AAF33-CDA1-477D-9A5E-8DE58FC3E8D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8B54AA-D39A-48AE-A661-7F658EF8EC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38B25-690E-4888-A736-EE54E76E1CF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BAA885-7733-43C7-AFCC-589C047AA4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448756-4DB4-4D2E-BFCC-32564DF6A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02FE-26BA-48F2-B10D-CA440569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8986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9D8DC8-4B42-48FA-AFDF-BE853BB5B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D69A57-92CD-4FA1-840D-B861573570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7B59E5-0CB6-4AA0-AF2E-7D15244BF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38B25-690E-4888-A736-EE54E76E1CF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2D8771-6165-41B1-9347-35FD2F984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EA8661-86B8-479C-AC31-808000897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02FE-26BA-48F2-B10D-CA440569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26551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7A5E0A0-2983-40DC-95CA-05E63773D1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7809EA-B290-4B04-9BA8-6632818207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C3DBD9-876E-4F59-B018-FBBE8C4EC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938B25-690E-4888-A736-EE54E76E1CF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A7259A-67B2-4AFB-A1D7-9DA1E421C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1D7A2C-6BC7-4917-B194-BFB4D3FF9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02FE-26BA-48F2-B10D-CA440569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255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131A32C-2C54-48CF-966E-67292B7C0E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E9A890-3673-4C70-8EEF-D04B45DC66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32BD92-DBF4-404B-9DDB-5E9DB2A631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938B25-690E-4888-A736-EE54E76E1CF5}" type="datetimeFigureOut">
              <a:rPr lang="en-GB" smtClean="0"/>
              <a:t>28/04/2020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91E2D8-40F3-490C-8B19-8F78C131438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09F7B-088C-4206-8A8B-1BC47B6F68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702FE-26BA-48F2-B10D-CA44056992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8827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386D01D2-E93E-4EC3-BF98-6C68510707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579"/>
            <a:ext cx="12191999" cy="699842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164F02F-8991-42A7-9FEC-37E81BF15F62}"/>
              </a:ext>
            </a:extLst>
          </p:cNvPr>
          <p:cNvSpPr txBox="1"/>
          <p:nvPr/>
        </p:nvSpPr>
        <p:spPr>
          <a:xfrm>
            <a:off x="210710" y="1422868"/>
            <a:ext cx="117607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n w="22225">
                  <a:solidFill>
                    <a:schemeClr val="tx1"/>
                  </a:solidFill>
                </a:ln>
                <a:solidFill>
                  <a:schemeClr val="accent1">
                    <a:lumMod val="60000"/>
                    <a:lumOff val="40000"/>
                    <a:alpha val="47000"/>
                  </a:schemeClr>
                </a:solidFill>
                <a:latin typeface="Yu Gothic UI" panose="020B0500000000000000" pitchFamily="34" charset="-128"/>
                <a:ea typeface="Yu Gothic UI" panose="020B0500000000000000" pitchFamily="34" charset="-128"/>
                <a:cs typeface="ZWAdobeF" pitchFamily="2" charset="0"/>
              </a:rPr>
              <a:t>Weight &amp; Volume</a:t>
            </a:r>
            <a:endParaRPr lang="en-GB" sz="2400" b="1" dirty="0">
              <a:latin typeface="KG Red Hands Outline" panose="02000000000000000000" pitchFamily="2" charset="0"/>
              <a:ea typeface="Yu Gothic UI" panose="020B0500000000000000" pitchFamily="34" charset="-12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B770B10-36BF-4676-B83D-F944805B247A}"/>
              </a:ext>
            </a:extLst>
          </p:cNvPr>
          <p:cNvSpPr/>
          <p:nvPr/>
        </p:nvSpPr>
        <p:spPr>
          <a:xfrm>
            <a:off x="4678842" y="212621"/>
            <a:ext cx="2824479" cy="768804"/>
          </a:xfrm>
          <a:prstGeom prst="rect">
            <a:avLst/>
          </a:prstGeom>
          <a:solidFill>
            <a:srgbClr val="6D97B7"/>
          </a:solidFill>
          <a:ln>
            <a:solidFill>
              <a:srgbClr val="6D97B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>
                <a:latin typeface="Segoe UI Semibold" panose="020B0702040204020203" pitchFamily="34" charset="0"/>
                <a:cs typeface="Segoe UI Semibold" panose="020B0702040204020203" pitchFamily="34" charset="0"/>
              </a:rPr>
              <a:t>YEAR 1</a:t>
            </a:r>
            <a:endParaRPr lang="en-GB" sz="6000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D82B3A6-7376-4A99-ABA6-45FF04BB864E}"/>
              </a:ext>
            </a:extLst>
          </p:cNvPr>
          <p:cNvSpPr/>
          <p:nvPr/>
        </p:nvSpPr>
        <p:spPr>
          <a:xfrm>
            <a:off x="3521532" y="6143535"/>
            <a:ext cx="5139104" cy="527538"/>
          </a:xfrm>
          <a:prstGeom prst="rect">
            <a:avLst/>
          </a:prstGeom>
          <a:solidFill>
            <a:srgbClr val="89BEE7">
              <a:alpha val="3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Block 4 – Week 10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8029A72-D9A9-41B9-9687-972144EB174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4048" y="4715072"/>
            <a:ext cx="1434065" cy="1434065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2C3BAF56-4D38-4E57-8F30-0E5ADF4BD822}"/>
              </a:ext>
            </a:extLst>
          </p:cNvPr>
          <p:cNvSpPr/>
          <p:nvPr/>
        </p:nvSpPr>
        <p:spPr>
          <a:xfrm>
            <a:off x="3919493" y="4135782"/>
            <a:ext cx="108000" cy="108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6C5D8F2-3B34-4535-A267-1843D910AE4F}"/>
              </a:ext>
            </a:extLst>
          </p:cNvPr>
          <p:cNvSpPr/>
          <p:nvPr/>
        </p:nvSpPr>
        <p:spPr>
          <a:xfrm>
            <a:off x="3919493" y="2894913"/>
            <a:ext cx="108000" cy="108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EE33C0BE-7BFE-43B8-815A-F02F1AFFF212}"/>
              </a:ext>
            </a:extLst>
          </p:cNvPr>
          <p:cNvSpPr/>
          <p:nvPr/>
        </p:nvSpPr>
        <p:spPr>
          <a:xfrm>
            <a:off x="3919493" y="3523734"/>
            <a:ext cx="108000" cy="1080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79A8696-16B3-4741-9782-E553ED6673D0}"/>
              </a:ext>
            </a:extLst>
          </p:cNvPr>
          <p:cNvSpPr/>
          <p:nvPr/>
        </p:nvSpPr>
        <p:spPr>
          <a:xfrm>
            <a:off x="4117465" y="2668860"/>
            <a:ext cx="53893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Introduce weight and mass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1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Measure mass</a:t>
            </a:r>
            <a:endParaRPr lang="en-GB" sz="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endParaRPr lang="en-GB" sz="1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Compare mass</a:t>
            </a:r>
          </a:p>
        </p:txBody>
      </p:sp>
    </p:spTree>
    <p:extLst>
      <p:ext uri="{BB962C8B-B14F-4D97-AF65-F5344CB8AC3E}">
        <p14:creationId xmlns:p14="http://schemas.microsoft.com/office/powerpoint/2010/main" val="36915351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Introduce weight and mass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1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/>
            </a:r>
            <a:br>
              <a:rPr lang="en-GB" sz="1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(Practical)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38737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1</a:t>
            </a:r>
          </a:p>
        </p:txBody>
      </p:sp>
    </p:spTree>
    <p:extLst>
      <p:ext uri="{BB962C8B-B14F-4D97-AF65-F5344CB8AC3E}">
        <p14:creationId xmlns:p14="http://schemas.microsoft.com/office/powerpoint/2010/main" val="38447119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DB27C68-7CF7-44CB-8846-BBBAE61A62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89453" y="329321"/>
            <a:ext cx="82894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does it mean when the scale is </a:t>
            </a:r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down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?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9FF68AD-4128-486C-B3CD-53C7C0CD962B}"/>
              </a:ext>
            </a:extLst>
          </p:cNvPr>
          <p:cNvSpPr txBox="1"/>
          <p:nvPr/>
        </p:nvSpPr>
        <p:spPr>
          <a:xfrm>
            <a:off x="226290" y="5574726"/>
            <a:ext cx="1173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It means it has the </a:t>
            </a:r>
            <a:r>
              <a:rPr lang="en-GB" sz="3200" b="1" u="sng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heavier</a:t>
            </a:r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 object on that side. 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E66C4A7D-4A6B-4E9E-9C3E-B227BDCE634C}"/>
              </a:ext>
            </a:extLst>
          </p:cNvPr>
          <p:cNvCxnSpPr/>
          <p:nvPr/>
        </p:nvCxnSpPr>
        <p:spPr>
          <a:xfrm>
            <a:off x="2253673" y="2364509"/>
            <a:ext cx="738909" cy="517236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994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063ED7C-5BC5-4256-815A-3F22998C45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89453" y="329321"/>
            <a:ext cx="77332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does it mean when the scale is </a:t>
            </a:r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up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?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9FF68AD-4128-486C-B3CD-53C7C0CD962B}"/>
              </a:ext>
            </a:extLst>
          </p:cNvPr>
          <p:cNvSpPr txBox="1"/>
          <p:nvPr/>
        </p:nvSpPr>
        <p:spPr>
          <a:xfrm>
            <a:off x="226290" y="5574726"/>
            <a:ext cx="1173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It means it has the </a:t>
            </a:r>
            <a:r>
              <a:rPr lang="en-GB" sz="3200" b="1" u="sng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lighter</a:t>
            </a:r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 object on that side. 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B2310961-CA29-4194-84E3-D15DB5018F8E}"/>
              </a:ext>
            </a:extLst>
          </p:cNvPr>
          <p:cNvCxnSpPr>
            <a:cxnSpLocks/>
          </p:cNvCxnSpPr>
          <p:nvPr/>
        </p:nvCxnSpPr>
        <p:spPr>
          <a:xfrm flipV="1">
            <a:off x="2424138" y="2528745"/>
            <a:ext cx="738909" cy="517236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4322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44CDF71-692B-455C-BC6E-EE0BE3724A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00180" y="335524"/>
            <a:ext cx="94051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does it mean when the scales are balanced?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9FF68AD-4128-486C-B3CD-53C7C0CD962B}"/>
              </a:ext>
            </a:extLst>
          </p:cNvPr>
          <p:cNvSpPr txBox="1"/>
          <p:nvPr/>
        </p:nvSpPr>
        <p:spPr>
          <a:xfrm>
            <a:off x="226290" y="5574726"/>
            <a:ext cx="1173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It means both items on the scale have the same mass.</a:t>
            </a:r>
          </a:p>
        </p:txBody>
      </p:sp>
    </p:spTree>
    <p:extLst>
      <p:ext uri="{BB962C8B-B14F-4D97-AF65-F5344CB8AC3E}">
        <p14:creationId xmlns:p14="http://schemas.microsoft.com/office/powerpoint/2010/main" val="2789610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779A6DE-4C4A-42B5-8BDC-F704FC405F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89453" y="375502"/>
            <a:ext cx="8303876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object is heavier? ____________________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object is lighter?  ____________________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9FF68AD-4128-486C-B3CD-53C7C0CD962B}"/>
              </a:ext>
            </a:extLst>
          </p:cNvPr>
          <p:cNvSpPr txBox="1"/>
          <p:nvPr/>
        </p:nvSpPr>
        <p:spPr>
          <a:xfrm>
            <a:off x="221673" y="6010636"/>
            <a:ext cx="1173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do you know?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479D61A-87C6-474F-8CD3-3282CFCFDADB}"/>
              </a:ext>
            </a:extLst>
          </p:cNvPr>
          <p:cNvSpPr txBox="1"/>
          <p:nvPr/>
        </p:nvSpPr>
        <p:spPr>
          <a:xfrm>
            <a:off x="5067337" y="380641"/>
            <a:ext cx="3273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apple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1F6302E-6076-4573-9BA6-70C580F542BA}"/>
              </a:ext>
            </a:extLst>
          </p:cNvPr>
          <p:cNvSpPr txBox="1"/>
          <p:nvPr/>
        </p:nvSpPr>
        <p:spPr>
          <a:xfrm>
            <a:off x="5067336" y="882485"/>
            <a:ext cx="3273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strawberry</a:t>
            </a:r>
          </a:p>
        </p:txBody>
      </p:sp>
    </p:spTree>
    <p:extLst>
      <p:ext uri="{BB962C8B-B14F-4D97-AF65-F5344CB8AC3E}">
        <p14:creationId xmlns:p14="http://schemas.microsoft.com/office/powerpoint/2010/main" val="3922879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52E835-24F5-41B2-BEB4-F4D15C6EA6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89453" y="375502"/>
            <a:ext cx="818846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object is heavier? ____________________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object is lighter?  ____________________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9FF68AD-4128-486C-B3CD-53C7C0CD962B}"/>
              </a:ext>
            </a:extLst>
          </p:cNvPr>
          <p:cNvSpPr txBox="1"/>
          <p:nvPr/>
        </p:nvSpPr>
        <p:spPr>
          <a:xfrm>
            <a:off x="221673" y="6010636"/>
            <a:ext cx="117394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do you know?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0479D61A-87C6-474F-8CD3-3282CFCFDADB}"/>
              </a:ext>
            </a:extLst>
          </p:cNvPr>
          <p:cNvSpPr txBox="1"/>
          <p:nvPr/>
        </p:nvSpPr>
        <p:spPr>
          <a:xfrm>
            <a:off x="5067336" y="380641"/>
            <a:ext cx="3325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banana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1F6302E-6076-4573-9BA6-70C580F542BA}"/>
              </a:ext>
            </a:extLst>
          </p:cNvPr>
          <p:cNvSpPr txBox="1"/>
          <p:nvPr/>
        </p:nvSpPr>
        <p:spPr>
          <a:xfrm>
            <a:off x="5016674" y="882485"/>
            <a:ext cx="33757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cherry</a:t>
            </a:r>
          </a:p>
        </p:txBody>
      </p:sp>
    </p:spTree>
    <p:extLst>
      <p:ext uri="{BB962C8B-B14F-4D97-AF65-F5344CB8AC3E}">
        <p14:creationId xmlns:p14="http://schemas.microsoft.com/office/powerpoint/2010/main" val="2365597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CBE3937-F3CE-4233-85C0-93A0980782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89453" y="375502"/>
            <a:ext cx="65149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do the balance scales show?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C1F6302E-6076-4573-9BA6-70C580F542BA}"/>
              </a:ext>
            </a:extLst>
          </p:cNvPr>
          <p:cNvSpPr txBox="1"/>
          <p:nvPr/>
        </p:nvSpPr>
        <p:spPr>
          <a:xfrm>
            <a:off x="389452" y="5532124"/>
            <a:ext cx="1157316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balance scales show that the apple and orange</a:t>
            </a:r>
            <a:b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weigh the same.</a:t>
            </a:r>
          </a:p>
        </p:txBody>
      </p:sp>
    </p:spTree>
    <p:extLst>
      <p:ext uri="{BB962C8B-B14F-4D97-AF65-F5344CB8AC3E}">
        <p14:creationId xmlns:p14="http://schemas.microsoft.com/office/powerpoint/2010/main" val="3919228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79169C-D834-4206-B5CB-86C96F5844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200CC8F0-721B-4D0A-9DAE-5E60B616B955}"/>
              </a:ext>
            </a:extLst>
          </p:cNvPr>
          <p:cNvSpPr/>
          <p:nvPr/>
        </p:nvSpPr>
        <p:spPr>
          <a:xfrm>
            <a:off x="2619530" y="792925"/>
            <a:ext cx="7441079" cy="781265"/>
          </a:xfrm>
          <a:prstGeom prst="wedgeRoundRectCallout">
            <a:avLst>
              <a:gd name="adj1" fmla="val -55645"/>
              <a:gd name="adj2" fmla="val 23623"/>
              <a:gd name="adj3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light bulb is heavier than the rabbit.</a:t>
            </a: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59500442-7A12-4836-8E96-F58C69711BF3}"/>
              </a:ext>
            </a:extLst>
          </p:cNvPr>
          <p:cNvSpPr/>
          <p:nvPr/>
        </p:nvSpPr>
        <p:spPr>
          <a:xfrm>
            <a:off x="2493818" y="1957466"/>
            <a:ext cx="7258908" cy="862490"/>
          </a:xfrm>
          <a:prstGeom prst="wedgeRoundRectCallout">
            <a:avLst>
              <a:gd name="adj1" fmla="val 56165"/>
              <a:gd name="adj2" fmla="val 20320"/>
              <a:gd name="adj3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rabbit is heavier than the light bulb.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CF1F50B-607E-4C88-9432-F168E512BF52}"/>
              </a:ext>
            </a:extLst>
          </p:cNvPr>
          <p:cNvSpPr/>
          <p:nvPr/>
        </p:nvSpPr>
        <p:spPr>
          <a:xfrm>
            <a:off x="10852727" y="150858"/>
            <a:ext cx="13392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Reasoning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95DB593-802E-44D7-A6B4-C707A84F21BC}"/>
              </a:ext>
            </a:extLst>
          </p:cNvPr>
          <p:cNvSpPr txBox="1"/>
          <p:nvPr/>
        </p:nvSpPr>
        <p:spPr>
          <a:xfrm>
            <a:off x="272036" y="5211113"/>
            <a:ext cx="117024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Who is correct? Explain your answer.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CD0EA9-3B2A-48D9-9313-A4E06CA9744A}"/>
              </a:ext>
            </a:extLst>
          </p:cNvPr>
          <p:cNvSpPr txBox="1"/>
          <p:nvPr/>
        </p:nvSpPr>
        <p:spPr>
          <a:xfrm>
            <a:off x="272036" y="5870585"/>
            <a:ext cx="117024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Kat is correct. The rabbit weighs more than the light bulb.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530233E-C56F-48E7-942B-F65E0E2C2126}"/>
              </a:ext>
            </a:extLst>
          </p:cNvPr>
          <p:cNvSpPr txBox="1"/>
          <p:nvPr/>
        </p:nvSpPr>
        <p:spPr>
          <a:xfrm>
            <a:off x="829035" y="1840846"/>
            <a:ext cx="1154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Che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DB59C85-D5D4-4976-8178-F12DCB178324}"/>
              </a:ext>
            </a:extLst>
          </p:cNvPr>
          <p:cNvSpPr txBox="1"/>
          <p:nvPr/>
        </p:nvSpPr>
        <p:spPr>
          <a:xfrm>
            <a:off x="10657825" y="2841540"/>
            <a:ext cx="11549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Kat</a:t>
            </a:r>
          </a:p>
        </p:txBody>
      </p:sp>
      <p:pic>
        <p:nvPicPr>
          <p:cNvPr id="1026" name="Picture 2" descr="Image result for lightbulb clipart">
            <a:extLst>
              <a:ext uri="{FF2B5EF4-FFF2-40B4-BE49-F238E27FC236}">
                <a16:creationId xmlns:a16="http://schemas.microsoft.com/office/drawing/2014/main" id="{C8631698-1557-4C77-B469-EA1451966A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8749" y="3072372"/>
            <a:ext cx="1700163" cy="2110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rabbit clipart">
            <a:extLst>
              <a:ext uri="{FF2B5EF4-FFF2-40B4-BE49-F238E27FC236}">
                <a16:creationId xmlns:a16="http://schemas.microsoft.com/office/drawing/2014/main" id="{B8FCDAFC-C218-4B35-841E-35E971E072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446" y="3054686"/>
            <a:ext cx="1700163" cy="2404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2604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CFBFCE-B125-41D3-9C85-D610CB8108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200CC8F0-721B-4D0A-9DAE-5E60B616B955}"/>
              </a:ext>
            </a:extLst>
          </p:cNvPr>
          <p:cNvSpPr/>
          <p:nvPr/>
        </p:nvSpPr>
        <p:spPr>
          <a:xfrm>
            <a:off x="3306617" y="1310241"/>
            <a:ext cx="5578764" cy="1241402"/>
          </a:xfrm>
          <a:prstGeom prst="wedgeRoundRectCallout">
            <a:avLst>
              <a:gd name="adj1" fmla="val -59639"/>
              <a:gd name="adj2" fmla="val 23623"/>
              <a:gd name="adj3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Name three items that are </a:t>
            </a:r>
            <a:r>
              <a:rPr lang="en-GB" sz="3200" b="1" u="sng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lighter</a:t>
            </a:r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 than a football.</a:t>
            </a:r>
          </a:p>
        </p:txBody>
      </p:sp>
      <p:sp>
        <p:nvSpPr>
          <p:cNvPr id="14" name="Speech Bubble: Rectangle with Corners Rounded 13">
            <a:extLst>
              <a:ext uri="{FF2B5EF4-FFF2-40B4-BE49-F238E27FC236}">
                <a16:creationId xmlns:a16="http://schemas.microsoft.com/office/drawing/2014/main" id="{59500442-7A12-4836-8E96-F58C69711BF3}"/>
              </a:ext>
            </a:extLst>
          </p:cNvPr>
          <p:cNvSpPr/>
          <p:nvPr/>
        </p:nvSpPr>
        <p:spPr>
          <a:xfrm>
            <a:off x="3094183" y="4503740"/>
            <a:ext cx="5578764" cy="1241402"/>
          </a:xfrm>
          <a:prstGeom prst="wedgeRoundRectCallout">
            <a:avLst>
              <a:gd name="adj1" fmla="val 59070"/>
              <a:gd name="adj2" fmla="val 21391"/>
              <a:gd name="adj3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Name three items that </a:t>
            </a:r>
            <a:r>
              <a:rPr lang="en-GB" sz="3200" b="1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are </a:t>
            </a:r>
            <a:r>
              <a:rPr lang="en-GB" sz="3200" b="1" u="sng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heavier</a:t>
            </a:r>
            <a:r>
              <a:rPr lang="en-GB" sz="3200" b="1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 </a:t>
            </a:r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than a book.</a:t>
            </a:r>
          </a:p>
        </p:txBody>
      </p:sp>
      <p:pic>
        <p:nvPicPr>
          <p:cNvPr id="2050" name="Picture 2" descr="Image result for book clipart">
            <a:extLst>
              <a:ext uri="{FF2B5EF4-FFF2-40B4-BE49-F238E27FC236}">
                <a16:creationId xmlns:a16="http://schemas.microsoft.com/office/drawing/2014/main" id="{E6A99E84-DC56-4A92-986C-56F287988E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273" y="4286346"/>
            <a:ext cx="1767467" cy="1631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 result for football clipart">
            <a:extLst>
              <a:ext uri="{FF2B5EF4-FFF2-40B4-BE49-F238E27FC236}">
                <a16:creationId xmlns:a16="http://schemas.microsoft.com/office/drawing/2014/main" id="{83F8E92E-2A0F-43AF-803B-D0B589DDE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5584" y="1114960"/>
            <a:ext cx="1631964" cy="1631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13076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Measure mass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1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/>
            </a:r>
            <a:br>
              <a:rPr lang="en-GB" sz="1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(Practical)</a:t>
            </a:r>
          </a:p>
          <a:p>
            <a:pPr algn="ctr"/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38737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2</a:t>
            </a:r>
          </a:p>
        </p:txBody>
      </p:sp>
    </p:spTree>
    <p:extLst>
      <p:ext uri="{BB962C8B-B14F-4D97-AF65-F5344CB8AC3E}">
        <p14:creationId xmlns:p14="http://schemas.microsoft.com/office/powerpoint/2010/main" val="5785310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003982-D05D-435A-9CD3-8813E1FD2F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89453" y="375502"/>
            <a:ext cx="9894055" cy="60016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In this lesson you are going to weigh different items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using cubes.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514350" indent="-514350">
              <a:buAutoNum type="arabicParenR"/>
            </a:pP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Estimate 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514350" indent="-514350">
              <a:buAutoNum type="arabicParenR"/>
            </a:pP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Measure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514350" indent="-514350">
              <a:buAutoNum type="arabicParenR"/>
            </a:pP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Write a sentence: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/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/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__________ weighs the same as ____ cubes </a:t>
            </a:r>
          </a:p>
        </p:txBody>
      </p:sp>
    </p:spTree>
    <p:extLst>
      <p:ext uri="{BB962C8B-B14F-4D97-AF65-F5344CB8AC3E}">
        <p14:creationId xmlns:p14="http://schemas.microsoft.com/office/powerpoint/2010/main" val="4339949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A92BB5-A979-4EFA-8E0E-F5280930AA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B7D12F0D-C235-4612-8736-EB95880FD0D1}"/>
              </a:ext>
            </a:extLst>
          </p:cNvPr>
          <p:cNvSpPr txBox="1"/>
          <p:nvPr/>
        </p:nvSpPr>
        <p:spPr>
          <a:xfrm>
            <a:off x="6578864" y="1963691"/>
            <a:ext cx="431848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cubes in difference is the </a:t>
            </a:r>
            <a:r>
              <a:rPr lang="en-GB" sz="40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heaviest</a:t>
            </a:r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item and </a:t>
            </a:r>
            <a:r>
              <a:rPr lang="en-GB" sz="40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lightest</a:t>
            </a:r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item?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9B16D5E-AB0E-4056-B7A1-483005A090D8}"/>
              </a:ext>
            </a:extLst>
          </p:cNvPr>
          <p:cNvSpPr txBox="1"/>
          <p:nvPr/>
        </p:nvSpPr>
        <p:spPr>
          <a:xfrm>
            <a:off x="1189692" y="1793784"/>
            <a:ext cx="4168785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the biggest item always the heaviest item? </a:t>
            </a:r>
            <a:b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2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40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do you know?</a:t>
            </a:r>
          </a:p>
        </p:txBody>
      </p:sp>
    </p:spTree>
    <p:extLst>
      <p:ext uri="{BB962C8B-B14F-4D97-AF65-F5344CB8AC3E}">
        <p14:creationId xmlns:p14="http://schemas.microsoft.com/office/powerpoint/2010/main" val="9593391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988B38-D02B-47E8-833F-F97FB074F8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7D08DEC-C91F-42C9-B7BA-D3FF159B3571}"/>
              </a:ext>
            </a:extLst>
          </p:cNvPr>
          <p:cNvSpPr txBox="1"/>
          <p:nvPr/>
        </p:nvSpPr>
        <p:spPr>
          <a:xfrm>
            <a:off x="2536371" y="1505395"/>
            <a:ext cx="7119256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Think of three of your own </a:t>
            </a:r>
          </a:p>
          <a:p>
            <a:pPr algn="ctr"/>
            <a:endParaRPr lang="en-GB" sz="2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questions to ask your </a:t>
            </a:r>
          </a:p>
          <a:p>
            <a:pPr algn="ctr"/>
            <a:endParaRPr lang="en-GB" sz="2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partner about the objects </a:t>
            </a:r>
          </a:p>
          <a:p>
            <a:pPr algn="ctr"/>
            <a:endParaRPr lang="en-GB" sz="2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algn="ctr"/>
            <a:r>
              <a:rPr lang="en-GB" sz="4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you have weighed.</a:t>
            </a:r>
          </a:p>
        </p:txBody>
      </p:sp>
    </p:spTree>
    <p:extLst>
      <p:ext uri="{BB962C8B-B14F-4D97-AF65-F5344CB8AC3E}">
        <p14:creationId xmlns:p14="http://schemas.microsoft.com/office/powerpoint/2010/main" val="20192248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Measure mass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38737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3</a:t>
            </a:r>
          </a:p>
        </p:txBody>
      </p:sp>
    </p:spTree>
    <p:extLst>
      <p:ext uri="{BB962C8B-B14F-4D97-AF65-F5344CB8AC3E}">
        <p14:creationId xmlns:p14="http://schemas.microsoft.com/office/powerpoint/2010/main" val="27723587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B2880EE-7F00-4ABF-A87D-DE54E97545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89453" y="375502"/>
            <a:ext cx="70038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cubes does pencil weigh?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717B5D-75E0-4C71-B05E-D3C245862ABA}"/>
              </a:ext>
            </a:extLst>
          </p:cNvPr>
          <p:cNvSpPr txBox="1"/>
          <p:nvPr/>
        </p:nvSpPr>
        <p:spPr>
          <a:xfrm>
            <a:off x="212437" y="5405280"/>
            <a:ext cx="117671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do you know?</a:t>
            </a: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would happen if we </a:t>
            </a:r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removed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a cube?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70E8254-6E2A-4C78-8F9A-820347A5C54C}"/>
              </a:ext>
            </a:extLst>
          </p:cNvPr>
          <p:cNvSpPr txBox="1"/>
          <p:nvPr/>
        </p:nvSpPr>
        <p:spPr>
          <a:xfrm>
            <a:off x="7451617" y="375501"/>
            <a:ext cx="15985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 cubes</a:t>
            </a:r>
          </a:p>
        </p:txBody>
      </p:sp>
    </p:spTree>
    <p:extLst>
      <p:ext uri="{BB962C8B-B14F-4D97-AF65-F5344CB8AC3E}">
        <p14:creationId xmlns:p14="http://schemas.microsoft.com/office/powerpoint/2010/main" val="3967004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CE7BFF6-FFD3-4E23-A515-2B5F6E4F4F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89453" y="375502"/>
            <a:ext cx="71481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cubes does rubber weigh?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70E8254-6E2A-4C78-8F9A-820347A5C54C}"/>
              </a:ext>
            </a:extLst>
          </p:cNvPr>
          <p:cNvSpPr txBox="1"/>
          <p:nvPr/>
        </p:nvSpPr>
        <p:spPr>
          <a:xfrm>
            <a:off x="7451617" y="375501"/>
            <a:ext cx="15985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 cubes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8B2A863-F88D-4228-9874-BDF01FF7DE1A}"/>
              </a:ext>
            </a:extLst>
          </p:cNvPr>
          <p:cNvSpPr txBox="1"/>
          <p:nvPr/>
        </p:nvSpPr>
        <p:spPr>
          <a:xfrm>
            <a:off x="212437" y="5405280"/>
            <a:ext cx="117671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do you know?</a:t>
            </a: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would happen if we </a:t>
            </a:r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added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a cube?</a:t>
            </a:r>
          </a:p>
        </p:txBody>
      </p:sp>
    </p:spTree>
    <p:extLst>
      <p:ext uri="{BB962C8B-B14F-4D97-AF65-F5344CB8AC3E}">
        <p14:creationId xmlns:p14="http://schemas.microsoft.com/office/powerpoint/2010/main" val="1723613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C7E5BFA-A105-4873-8C28-2C1D87E482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89453" y="375502"/>
            <a:ext cx="77364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cubes does doughnut weigh?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70E8254-6E2A-4C78-8F9A-820347A5C54C}"/>
              </a:ext>
            </a:extLst>
          </p:cNvPr>
          <p:cNvSpPr txBox="1"/>
          <p:nvPr/>
        </p:nvSpPr>
        <p:spPr>
          <a:xfrm>
            <a:off x="8125866" y="375501"/>
            <a:ext cx="15985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 cubes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EA5F9FA-3CFB-4A15-8A89-7E4508ADAD1D}"/>
              </a:ext>
            </a:extLst>
          </p:cNvPr>
          <p:cNvSpPr txBox="1"/>
          <p:nvPr/>
        </p:nvSpPr>
        <p:spPr>
          <a:xfrm>
            <a:off x="212437" y="5405280"/>
            <a:ext cx="117671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do you know?</a:t>
            </a: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would happen if we </a:t>
            </a:r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added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another doughnut?</a:t>
            </a:r>
          </a:p>
        </p:txBody>
      </p:sp>
    </p:spTree>
    <p:extLst>
      <p:ext uri="{BB962C8B-B14F-4D97-AF65-F5344CB8AC3E}">
        <p14:creationId xmlns:p14="http://schemas.microsoft.com/office/powerpoint/2010/main" val="4032178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C7AFD44-E96F-466C-9E48-7535BECB18B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89453" y="375502"/>
            <a:ext cx="69621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cubes does teddy weigh?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70E8254-6E2A-4C78-8F9A-820347A5C54C}"/>
              </a:ext>
            </a:extLst>
          </p:cNvPr>
          <p:cNvSpPr txBox="1"/>
          <p:nvPr/>
        </p:nvSpPr>
        <p:spPr>
          <a:xfrm>
            <a:off x="7451617" y="375501"/>
            <a:ext cx="17620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12 cubes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2C4CD20-4EF1-4B66-9C00-530F3B228F7A}"/>
              </a:ext>
            </a:extLst>
          </p:cNvPr>
          <p:cNvSpPr txBox="1"/>
          <p:nvPr/>
        </p:nvSpPr>
        <p:spPr>
          <a:xfrm>
            <a:off x="212437" y="5405280"/>
            <a:ext cx="117671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do you know?</a:t>
            </a: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would happen if we </a:t>
            </a:r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removed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3 cubes?</a:t>
            </a:r>
          </a:p>
        </p:txBody>
      </p:sp>
    </p:spTree>
    <p:extLst>
      <p:ext uri="{BB962C8B-B14F-4D97-AF65-F5344CB8AC3E}">
        <p14:creationId xmlns:p14="http://schemas.microsoft.com/office/powerpoint/2010/main" val="528292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B7C5821-FCDA-4E19-AC9B-BAAF35F376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23464" y="375502"/>
            <a:ext cx="82878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counters does sharpener weigh?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70E8254-6E2A-4C78-8F9A-820347A5C54C}"/>
              </a:ext>
            </a:extLst>
          </p:cNvPr>
          <p:cNvSpPr txBox="1"/>
          <p:nvPr/>
        </p:nvSpPr>
        <p:spPr>
          <a:xfrm>
            <a:off x="8740888" y="375501"/>
            <a:ext cx="21371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 counters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7D5CA4C-6EF2-46DC-82A2-8298FF2003DE}"/>
              </a:ext>
            </a:extLst>
          </p:cNvPr>
          <p:cNvSpPr txBox="1"/>
          <p:nvPr/>
        </p:nvSpPr>
        <p:spPr>
          <a:xfrm>
            <a:off x="212437" y="5405280"/>
            <a:ext cx="117671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do you know?</a:t>
            </a: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would happen if we </a:t>
            </a:r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added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another sharpener?</a:t>
            </a:r>
          </a:p>
        </p:txBody>
      </p:sp>
    </p:spTree>
    <p:extLst>
      <p:ext uri="{BB962C8B-B14F-4D97-AF65-F5344CB8AC3E}">
        <p14:creationId xmlns:p14="http://schemas.microsoft.com/office/powerpoint/2010/main" val="2848389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2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8E705AE-BFB8-445D-A27F-BEED023521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23464" y="375502"/>
            <a:ext cx="84834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counters does highlighter weigh?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70E8254-6E2A-4C78-8F9A-820347A5C54C}"/>
              </a:ext>
            </a:extLst>
          </p:cNvPr>
          <p:cNvSpPr txBox="1"/>
          <p:nvPr/>
        </p:nvSpPr>
        <p:spPr>
          <a:xfrm>
            <a:off x="8740888" y="375501"/>
            <a:ext cx="21371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 counters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91C1212-99D6-49DD-905D-AD1226A6A4CA}"/>
              </a:ext>
            </a:extLst>
          </p:cNvPr>
          <p:cNvSpPr txBox="1"/>
          <p:nvPr/>
        </p:nvSpPr>
        <p:spPr>
          <a:xfrm>
            <a:off x="212437" y="5405280"/>
            <a:ext cx="117671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do you know?</a:t>
            </a:r>
          </a:p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would happen if we </a:t>
            </a:r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removed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2 counters?</a:t>
            </a:r>
          </a:p>
        </p:txBody>
      </p:sp>
    </p:spTree>
    <p:extLst>
      <p:ext uri="{BB962C8B-B14F-4D97-AF65-F5344CB8AC3E}">
        <p14:creationId xmlns:p14="http://schemas.microsoft.com/office/powerpoint/2010/main" val="845839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689EC8-36F9-4E35-B917-6C4980438E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23464" y="375502"/>
            <a:ext cx="98219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Write a sentence to describe the mass of the object.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717B5D-75E0-4C71-B05E-D3C245862ABA}"/>
              </a:ext>
            </a:extLst>
          </p:cNvPr>
          <p:cNvSpPr txBox="1"/>
          <p:nvPr/>
        </p:nvSpPr>
        <p:spPr>
          <a:xfrm>
            <a:off x="189185" y="5598175"/>
            <a:ext cx="117768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cherry weighs 3 cubes. </a:t>
            </a:r>
          </a:p>
        </p:txBody>
      </p:sp>
    </p:spTree>
    <p:extLst>
      <p:ext uri="{BB962C8B-B14F-4D97-AF65-F5344CB8AC3E}">
        <p14:creationId xmlns:p14="http://schemas.microsoft.com/office/powerpoint/2010/main" val="274229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2B476EE-5453-4C69-9B1D-651E6AD7B0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23464" y="375502"/>
            <a:ext cx="98219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Write a sentence to describe the mass of the object.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717B5D-75E0-4C71-B05E-D3C245862ABA}"/>
              </a:ext>
            </a:extLst>
          </p:cNvPr>
          <p:cNvSpPr txBox="1"/>
          <p:nvPr/>
        </p:nvSpPr>
        <p:spPr>
          <a:xfrm>
            <a:off x="189185" y="5598175"/>
            <a:ext cx="117768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raspberry weighs 7 counters. </a:t>
            </a:r>
          </a:p>
        </p:txBody>
      </p:sp>
    </p:spTree>
    <p:extLst>
      <p:ext uri="{BB962C8B-B14F-4D97-AF65-F5344CB8AC3E}">
        <p14:creationId xmlns:p14="http://schemas.microsoft.com/office/powerpoint/2010/main" val="2558961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3D8ACEE-0B4D-485D-A269-B8CEC308D9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23464" y="260488"/>
            <a:ext cx="864050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apple’s mass is measured using batteries.</a:t>
            </a: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pear is lighter than the apple.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717B5D-75E0-4C71-B05E-D3C245862ABA}"/>
              </a:ext>
            </a:extLst>
          </p:cNvPr>
          <p:cNvSpPr txBox="1"/>
          <p:nvPr/>
        </p:nvSpPr>
        <p:spPr>
          <a:xfrm>
            <a:off x="4587767" y="5535115"/>
            <a:ext cx="60066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1, 2 or 3 batteries.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BE82C7F-8983-4BD3-B480-AF445C6616A2}"/>
              </a:ext>
            </a:extLst>
          </p:cNvPr>
          <p:cNvSpPr txBox="1"/>
          <p:nvPr/>
        </p:nvSpPr>
        <p:spPr>
          <a:xfrm>
            <a:off x="323464" y="5531139"/>
            <a:ext cx="54056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could the pear weigh?</a:t>
            </a:r>
          </a:p>
        </p:txBody>
      </p:sp>
    </p:spTree>
    <p:extLst>
      <p:ext uri="{BB962C8B-B14F-4D97-AF65-F5344CB8AC3E}">
        <p14:creationId xmlns:p14="http://schemas.microsoft.com/office/powerpoint/2010/main" val="530112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2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1A5A182-9A7E-4AA5-B87A-4AD27515A9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45BFCF9-CC75-4BEC-85E1-5ACD3E34DAAC}"/>
              </a:ext>
            </a:extLst>
          </p:cNvPr>
          <p:cNvSpPr txBox="1"/>
          <p:nvPr/>
        </p:nvSpPr>
        <p:spPr>
          <a:xfrm>
            <a:off x="473939" y="3577066"/>
            <a:ext cx="445186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Is Dom correct?</a:t>
            </a: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Explain how you know.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FDD0CC4-5D00-4422-BCED-DFE4908F6A50}"/>
              </a:ext>
            </a:extLst>
          </p:cNvPr>
          <p:cNvSpPr txBox="1"/>
          <p:nvPr/>
        </p:nvSpPr>
        <p:spPr>
          <a:xfrm>
            <a:off x="473939" y="4889990"/>
            <a:ext cx="534473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Dom is correct.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battery weighs 7 cubes.</a:t>
            </a:r>
            <a:b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 is less than 8.</a:t>
            </a:r>
          </a:p>
        </p:txBody>
      </p:sp>
      <p:sp>
        <p:nvSpPr>
          <p:cNvPr id="30" name="Speech Bubble: Rectangle with Corners Rounded 29">
            <a:extLst>
              <a:ext uri="{FF2B5EF4-FFF2-40B4-BE49-F238E27FC236}">
                <a16:creationId xmlns:a16="http://schemas.microsoft.com/office/drawing/2014/main" id="{52259692-4314-4D85-A80C-C5E4E07115CD}"/>
              </a:ext>
            </a:extLst>
          </p:cNvPr>
          <p:cNvSpPr/>
          <p:nvPr/>
        </p:nvSpPr>
        <p:spPr>
          <a:xfrm>
            <a:off x="2699869" y="951537"/>
            <a:ext cx="3075496" cy="1549307"/>
          </a:xfrm>
          <a:prstGeom prst="wedgeRoundRectCallout">
            <a:avLst>
              <a:gd name="adj1" fmla="val -63847"/>
              <a:gd name="adj2" fmla="val 28711"/>
              <a:gd name="adj3" fmla="val 16667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battery weighs less than 8 cubes.</a:t>
            </a: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2E16C75-9EB9-4F1C-ACD7-7FFBF9166024}"/>
              </a:ext>
            </a:extLst>
          </p:cNvPr>
          <p:cNvSpPr/>
          <p:nvPr/>
        </p:nvSpPr>
        <p:spPr>
          <a:xfrm>
            <a:off x="10852727" y="150858"/>
            <a:ext cx="13392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Reasoning</a:t>
            </a:r>
          </a:p>
        </p:txBody>
      </p:sp>
    </p:spTree>
    <p:extLst>
      <p:ext uri="{BB962C8B-B14F-4D97-AF65-F5344CB8AC3E}">
        <p14:creationId xmlns:p14="http://schemas.microsoft.com/office/powerpoint/2010/main" val="2901760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71F92FF-8BBC-4923-AAD1-02A501CA8B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45BFCF9-CC75-4BEC-85E1-5ACD3E34DAAC}"/>
              </a:ext>
            </a:extLst>
          </p:cNvPr>
          <p:cNvSpPr txBox="1"/>
          <p:nvPr/>
        </p:nvSpPr>
        <p:spPr>
          <a:xfrm>
            <a:off x="473939" y="2741494"/>
            <a:ext cx="760496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do 2 pencils weigh? _______________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do 3 pencils weigh? _______________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do 4 pencils weigh? _______________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57F7FA7-7A2A-4CC7-AA43-6177CFF25F77}"/>
              </a:ext>
            </a:extLst>
          </p:cNvPr>
          <p:cNvSpPr txBox="1"/>
          <p:nvPr/>
        </p:nvSpPr>
        <p:spPr>
          <a:xfrm>
            <a:off x="204952" y="5754387"/>
            <a:ext cx="116449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Do you notice a pattern?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FDD0CC4-5D00-4422-BCED-DFE4908F6A50}"/>
              </a:ext>
            </a:extLst>
          </p:cNvPr>
          <p:cNvSpPr txBox="1"/>
          <p:nvPr/>
        </p:nvSpPr>
        <p:spPr>
          <a:xfrm>
            <a:off x="5873948" y="2694196"/>
            <a:ext cx="15985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 cubes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BF1D916-F139-4FA9-A55E-C8B00B9730C7}"/>
              </a:ext>
            </a:extLst>
          </p:cNvPr>
          <p:cNvSpPr txBox="1"/>
          <p:nvPr/>
        </p:nvSpPr>
        <p:spPr>
          <a:xfrm>
            <a:off x="5858595" y="3726378"/>
            <a:ext cx="15985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 cubes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A3C013B-CB53-4D29-9C28-5B2B10D7178D}"/>
              </a:ext>
            </a:extLst>
          </p:cNvPr>
          <p:cNvSpPr txBox="1"/>
          <p:nvPr/>
        </p:nvSpPr>
        <p:spPr>
          <a:xfrm>
            <a:off x="5873948" y="4690905"/>
            <a:ext cx="15985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8 cubes</a:t>
            </a:r>
          </a:p>
        </p:txBody>
      </p:sp>
    </p:spTree>
    <p:extLst>
      <p:ext uri="{BB962C8B-B14F-4D97-AF65-F5344CB8AC3E}">
        <p14:creationId xmlns:p14="http://schemas.microsoft.com/office/powerpoint/2010/main" val="1519160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Compare mass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13800" y="1938737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4</a:t>
            </a:r>
          </a:p>
        </p:txBody>
      </p:sp>
    </p:spTree>
    <p:extLst>
      <p:ext uri="{BB962C8B-B14F-4D97-AF65-F5344CB8AC3E}">
        <p14:creationId xmlns:p14="http://schemas.microsoft.com/office/powerpoint/2010/main" val="34609686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5C036DA-51DE-4D59-AA67-5C236D13EA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39477" y="444246"/>
            <a:ext cx="76979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item is </a:t>
            </a:r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heavier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? ___________________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3DF5074-945C-495D-8882-5BBFCB26B974}"/>
              </a:ext>
            </a:extLst>
          </p:cNvPr>
          <p:cNvSpPr txBox="1"/>
          <p:nvPr/>
        </p:nvSpPr>
        <p:spPr>
          <a:xfrm>
            <a:off x="4217921" y="5897723"/>
            <a:ext cx="37561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do you know?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94B27E94-E78C-4D1B-8CCE-891030A5CE64}"/>
              </a:ext>
            </a:extLst>
          </p:cNvPr>
          <p:cNvSpPr/>
          <p:nvPr/>
        </p:nvSpPr>
        <p:spPr>
          <a:xfrm>
            <a:off x="6583330" y="1622624"/>
            <a:ext cx="2304265" cy="204124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8F1DDBD5-A998-492B-A448-53FFB4E2C65A}"/>
              </a:ext>
            </a:extLst>
          </p:cNvPr>
          <p:cNvSpPr txBox="1"/>
          <p:nvPr/>
        </p:nvSpPr>
        <p:spPr>
          <a:xfrm>
            <a:off x="4705252" y="436274"/>
            <a:ext cx="312495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rubber</a:t>
            </a:r>
          </a:p>
        </p:txBody>
      </p:sp>
    </p:spTree>
    <p:extLst>
      <p:ext uri="{BB962C8B-B14F-4D97-AF65-F5344CB8AC3E}">
        <p14:creationId xmlns:p14="http://schemas.microsoft.com/office/powerpoint/2010/main" val="2904208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2" grpId="0" animBg="1"/>
      <p:bldP spid="7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9E93A5-ABEE-4196-A616-C47C7A6082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39477" y="444246"/>
            <a:ext cx="76979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item is </a:t>
            </a:r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heavier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? ___________________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3DF5074-945C-495D-8882-5BBFCB26B974}"/>
              </a:ext>
            </a:extLst>
          </p:cNvPr>
          <p:cNvSpPr txBox="1"/>
          <p:nvPr/>
        </p:nvSpPr>
        <p:spPr>
          <a:xfrm>
            <a:off x="4217921" y="5897723"/>
            <a:ext cx="37561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do you know?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94B27E94-E78C-4D1B-8CCE-891030A5CE64}"/>
              </a:ext>
            </a:extLst>
          </p:cNvPr>
          <p:cNvSpPr/>
          <p:nvPr/>
        </p:nvSpPr>
        <p:spPr>
          <a:xfrm>
            <a:off x="6551798" y="1655379"/>
            <a:ext cx="2304265" cy="204124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8F1DDBD5-A998-492B-A448-53FFB4E2C65A}"/>
              </a:ext>
            </a:extLst>
          </p:cNvPr>
          <p:cNvSpPr txBox="1"/>
          <p:nvPr/>
        </p:nvSpPr>
        <p:spPr>
          <a:xfrm>
            <a:off x="4705252" y="436274"/>
            <a:ext cx="31564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golf ball</a:t>
            </a:r>
          </a:p>
        </p:txBody>
      </p:sp>
    </p:spTree>
    <p:extLst>
      <p:ext uri="{BB962C8B-B14F-4D97-AF65-F5344CB8AC3E}">
        <p14:creationId xmlns:p14="http://schemas.microsoft.com/office/powerpoint/2010/main" val="3951938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2" grpId="0" animBg="1"/>
      <p:bldP spid="7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300A663-0DC5-456D-8F24-DF65A96DE4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39477" y="444246"/>
            <a:ext cx="76979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item is </a:t>
            </a:r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heavier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? ___________________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3DF5074-945C-495D-8882-5BBFCB26B974}"/>
              </a:ext>
            </a:extLst>
          </p:cNvPr>
          <p:cNvSpPr txBox="1"/>
          <p:nvPr/>
        </p:nvSpPr>
        <p:spPr>
          <a:xfrm>
            <a:off x="4217921" y="5897723"/>
            <a:ext cx="37561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do you know?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94B27E94-E78C-4D1B-8CCE-891030A5CE64}"/>
              </a:ext>
            </a:extLst>
          </p:cNvPr>
          <p:cNvSpPr/>
          <p:nvPr/>
        </p:nvSpPr>
        <p:spPr>
          <a:xfrm>
            <a:off x="693739" y="1598591"/>
            <a:ext cx="2304265" cy="204124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8F1DDBD5-A998-492B-A448-53FFB4E2C65A}"/>
              </a:ext>
            </a:extLst>
          </p:cNvPr>
          <p:cNvSpPr txBox="1"/>
          <p:nvPr/>
        </p:nvSpPr>
        <p:spPr>
          <a:xfrm>
            <a:off x="4705252" y="436274"/>
            <a:ext cx="31459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dice</a:t>
            </a:r>
          </a:p>
        </p:txBody>
      </p:sp>
    </p:spTree>
    <p:extLst>
      <p:ext uri="{BB962C8B-B14F-4D97-AF65-F5344CB8AC3E}">
        <p14:creationId xmlns:p14="http://schemas.microsoft.com/office/powerpoint/2010/main" val="4168776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2" grpId="0" animBg="1"/>
      <p:bldP spid="7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2E06A48-4FEB-4EE4-8EE5-2D1FC417F1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39477" y="444246"/>
            <a:ext cx="75600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item is </a:t>
            </a:r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lighter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? ___________________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3DF5074-945C-495D-8882-5BBFCB26B974}"/>
              </a:ext>
            </a:extLst>
          </p:cNvPr>
          <p:cNvSpPr txBox="1"/>
          <p:nvPr/>
        </p:nvSpPr>
        <p:spPr>
          <a:xfrm>
            <a:off x="4217921" y="5897723"/>
            <a:ext cx="37561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do you know?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94B27E94-E78C-4D1B-8CCE-891030A5CE64}"/>
              </a:ext>
            </a:extLst>
          </p:cNvPr>
          <p:cNvSpPr/>
          <p:nvPr/>
        </p:nvSpPr>
        <p:spPr>
          <a:xfrm>
            <a:off x="6551798" y="1655379"/>
            <a:ext cx="2304265" cy="204124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8F1DDBD5-A998-492B-A448-53FFB4E2C65A}"/>
              </a:ext>
            </a:extLst>
          </p:cNvPr>
          <p:cNvSpPr txBox="1"/>
          <p:nvPr/>
        </p:nvSpPr>
        <p:spPr>
          <a:xfrm>
            <a:off x="4557516" y="436274"/>
            <a:ext cx="3136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teddy</a:t>
            </a:r>
          </a:p>
        </p:txBody>
      </p:sp>
    </p:spTree>
    <p:extLst>
      <p:ext uri="{BB962C8B-B14F-4D97-AF65-F5344CB8AC3E}">
        <p14:creationId xmlns:p14="http://schemas.microsoft.com/office/powerpoint/2010/main" val="2664778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2" grpId="0" animBg="1"/>
      <p:bldP spid="7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24B8EE6-8B72-43F6-A4A7-5CCB1F3752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39477" y="444246"/>
            <a:ext cx="756008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item is </a:t>
            </a:r>
            <a:r>
              <a:rPr lang="en-GB" sz="32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lighter</a:t>
            </a: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? ___________________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33DF5074-945C-495D-8882-5BBFCB26B974}"/>
              </a:ext>
            </a:extLst>
          </p:cNvPr>
          <p:cNvSpPr txBox="1"/>
          <p:nvPr/>
        </p:nvSpPr>
        <p:spPr>
          <a:xfrm>
            <a:off x="4217921" y="5897723"/>
            <a:ext cx="37561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do you know?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94B27E94-E78C-4D1B-8CCE-891030A5CE64}"/>
              </a:ext>
            </a:extLst>
          </p:cNvPr>
          <p:cNvSpPr/>
          <p:nvPr/>
        </p:nvSpPr>
        <p:spPr>
          <a:xfrm>
            <a:off x="671078" y="1664729"/>
            <a:ext cx="2304265" cy="204124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8F1DDBD5-A998-492B-A448-53FFB4E2C65A}"/>
              </a:ext>
            </a:extLst>
          </p:cNvPr>
          <p:cNvSpPr txBox="1"/>
          <p:nvPr/>
        </p:nvSpPr>
        <p:spPr>
          <a:xfrm>
            <a:off x="4557516" y="436274"/>
            <a:ext cx="3136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pear</a:t>
            </a:r>
          </a:p>
        </p:txBody>
      </p:sp>
    </p:spTree>
    <p:extLst>
      <p:ext uri="{BB962C8B-B14F-4D97-AF65-F5344CB8AC3E}">
        <p14:creationId xmlns:p14="http://schemas.microsoft.com/office/powerpoint/2010/main" val="3726781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2" grpId="0" animBg="1"/>
      <p:bldP spid="7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D28612E-228C-494B-B736-4FE29D788C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45BFCF9-CC75-4BEC-85E1-5ACD3E34DAAC}"/>
              </a:ext>
            </a:extLst>
          </p:cNvPr>
          <p:cNvSpPr txBox="1"/>
          <p:nvPr/>
        </p:nvSpPr>
        <p:spPr>
          <a:xfrm>
            <a:off x="280407" y="4735566"/>
            <a:ext cx="67201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True or false? Explain your answer. </a:t>
            </a:r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FDD0CC4-5D00-4422-BCED-DFE4908F6A50}"/>
              </a:ext>
            </a:extLst>
          </p:cNvPr>
          <p:cNvSpPr txBox="1"/>
          <p:nvPr/>
        </p:nvSpPr>
        <p:spPr>
          <a:xfrm>
            <a:off x="280407" y="5392829"/>
            <a:ext cx="1151442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False. </a:t>
            </a:r>
          </a:p>
          <a:p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cherry weighs 9 counters and strawberry weighs 10. 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F9BBD163-D9D3-4A63-856E-FDB5C032AE9B}"/>
              </a:ext>
            </a:extLst>
          </p:cNvPr>
          <p:cNvSpPr txBox="1"/>
          <p:nvPr/>
        </p:nvSpPr>
        <p:spPr>
          <a:xfrm>
            <a:off x="1721318" y="3761286"/>
            <a:ext cx="8509061" cy="58477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cherry weighs more than the strawberry.</a:t>
            </a:r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55527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302F523-FB44-44E6-B16D-0C67E0DC11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9CB87260-1A7D-4C11-8ADE-23D90F06C81C}"/>
              </a:ext>
            </a:extLst>
          </p:cNvPr>
          <p:cNvSpPr txBox="1"/>
          <p:nvPr/>
        </p:nvSpPr>
        <p:spPr>
          <a:xfrm>
            <a:off x="2588233" y="3971636"/>
            <a:ext cx="6890028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_____________ is the heaviest. 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/>
            </a:r>
            <a:br>
              <a:rPr lang="en-GB" sz="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_____________ is the lightest. 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/>
            </a:r>
            <a:br>
              <a:rPr lang="en-GB" sz="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_____________ weighs ____ pencils.</a:t>
            </a:r>
            <a:b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/>
            </a:r>
            <a:br>
              <a:rPr lang="en-GB" sz="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_____________ weighs ____ pencils.</a:t>
            </a:r>
            <a:endParaRPr lang="en-GB" sz="32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1E51D60-7FCE-4A30-85E9-9DC43D038E17}"/>
              </a:ext>
            </a:extLst>
          </p:cNvPr>
          <p:cNvSpPr txBox="1"/>
          <p:nvPr/>
        </p:nvSpPr>
        <p:spPr>
          <a:xfrm>
            <a:off x="3467965" y="4540491"/>
            <a:ext cx="21604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lemon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239663E0-C072-4B32-B651-68202EBE2583}"/>
              </a:ext>
            </a:extLst>
          </p:cNvPr>
          <p:cNvSpPr txBox="1"/>
          <p:nvPr/>
        </p:nvSpPr>
        <p:spPr>
          <a:xfrm>
            <a:off x="3467965" y="5145719"/>
            <a:ext cx="21604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apple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482F5774-9281-4DFC-82F7-C079C8849E55}"/>
              </a:ext>
            </a:extLst>
          </p:cNvPr>
          <p:cNvSpPr txBox="1"/>
          <p:nvPr/>
        </p:nvSpPr>
        <p:spPr>
          <a:xfrm>
            <a:off x="3454611" y="3905475"/>
            <a:ext cx="21604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apple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985BA70C-E254-496B-A4C5-8FE81C4EDD86}"/>
              </a:ext>
            </a:extLst>
          </p:cNvPr>
          <p:cNvSpPr txBox="1"/>
          <p:nvPr/>
        </p:nvSpPr>
        <p:spPr>
          <a:xfrm>
            <a:off x="3467964" y="5774395"/>
            <a:ext cx="21604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lemon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A7DA822-95F6-4D8E-8E36-7DA78A7D1A34}"/>
              </a:ext>
            </a:extLst>
          </p:cNvPr>
          <p:cNvSpPr txBox="1"/>
          <p:nvPr/>
        </p:nvSpPr>
        <p:spPr>
          <a:xfrm>
            <a:off x="7143496" y="5163644"/>
            <a:ext cx="744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204FFFC-D9CA-4CD5-AF6E-553D434375AA}"/>
              </a:ext>
            </a:extLst>
          </p:cNvPr>
          <p:cNvSpPr txBox="1"/>
          <p:nvPr/>
        </p:nvSpPr>
        <p:spPr>
          <a:xfrm>
            <a:off x="7143495" y="5792320"/>
            <a:ext cx="7440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2761089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6" grpId="0"/>
      <p:bldP spid="47" grpId="0"/>
      <p:bldP spid="48" grpId="0"/>
      <p:bldP spid="49" grpId="0"/>
      <p:bldP spid="5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8655</TotalTime>
  <Words>660</Words>
  <Application>Microsoft Office PowerPoint</Application>
  <PresentationFormat>Widescreen</PresentationFormat>
  <Paragraphs>159</Paragraphs>
  <Slides>34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2" baseType="lpstr">
      <vt:lpstr>Yu Gothic UI</vt:lpstr>
      <vt:lpstr>Arial</vt:lpstr>
      <vt:lpstr>Calibri</vt:lpstr>
      <vt:lpstr>Calibri Light</vt:lpstr>
      <vt:lpstr>KG Red Hands Outline</vt:lpstr>
      <vt:lpstr>Segoe UI Semibold</vt:lpstr>
      <vt:lpstr>ZWAdobeF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1 - PRESENTATION - Weight and volume - week 10</dc:title>
  <dc:creator>Primary Stars Education</dc:creator>
  <cp:lastModifiedBy>Mrs Lewis</cp:lastModifiedBy>
  <cp:revision>46</cp:revision>
  <dcterms:created xsi:type="dcterms:W3CDTF">2019-02-24T00:49:46Z</dcterms:created>
  <dcterms:modified xsi:type="dcterms:W3CDTF">2020-04-28T14:50:17Z</dcterms:modified>
</cp:coreProperties>
</file>