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74" r:id="rId4"/>
    <p:sldId id="275" r:id="rId5"/>
    <p:sldId id="295" r:id="rId6"/>
    <p:sldId id="282" r:id="rId7"/>
    <p:sldId id="283" r:id="rId8"/>
    <p:sldId id="285" r:id="rId9"/>
    <p:sldId id="286" r:id="rId10"/>
    <p:sldId id="287" r:id="rId11"/>
    <p:sldId id="296"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3AE"/>
    <a:srgbClr val="EC74A8"/>
    <a:srgbClr val="4DB1E3"/>
    <a:srgbClr val="2CB7BC"/>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88" d="100"/>
          <a:sy n="88" d="100"/>
        </p:scale>
        <p:origin x="1109" y="62"/>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Poetry</a:t>
            </a:r>
          </a:p>
        </p:txBody>
      </p:sp>
      <p:sp>
        <p:nvSpPr>
          <p:cNvPr id="5" name="Rectangle 4"/>
          <p:cNvSpPr/>
          <p:nvPr/>
        </p:nvSpPr>
        <p:spPr>
          <a:xfrm>
            <a:off x="755650" y="1513946"/>
            <a:ext cx="7632700" cy="2215991"/>
          </a:xfrm>
          <a:prstGeom prst="rect">
            <a:avLst/>
          </a:prstGeom>
        </p:spPr>
        <p:txBody>
          <a:bodyPr wrap="square" lIns="0" tIns="0" rIns="0" bIns="0">
            <a:spAutoFit/>
          </a:bodyPr>
          <a:lstStyle/>
          <a:p>
            <a:pPr algn="just"/>
            <a:r>
              <a:rPr lang="en-GB" dirty="0"/>
              <a:t>Poetry is a form of literature and a very wide genre of writing. It is a form of imaginative writing that can be written by anybody. People choose to write poetry based on many different things. Expressing thoughts and feelings about something in a creative way is what poetry is all about. </a:t>
            </a:r>
          </a:p>
          <a:p>
            <a:pPr algn="just"/>
            <a:endParaRPr lang="en-GB" dirty="0"/>
          </a:p>
          <a:p>
            <a:pPr algn="just"/>
            <a:r>
              <a:rPr lang="en-GB" dirty="0"/>
              <a:t>The main aim of poetry is to involve and stimulate the thoughts of the reader. Poetry can connect with a reader on an emotional level too. </a:t>
            </a:r>
          </a:p>
          <a:p>
            <a:pPr algn="just"/>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7470" y="3931495"/>
            <a:ext cx="2875228" cy="3127841"/>
          </a:xfrm>
          <a:prstGeom prst="rect">
            <a:avLst/>
          </a:prstGeom>
        </p:spPr>
      </p:pic>
      <p:sp>
        <p:nvSpPr>
          <p:cNvPr id="6" name="Rectangle 5"/>
          <p:cNvSpPr/>
          <p:nvPr/>
        </p:nvSpPr>
        <p:spPr>
          <a:xfrm>
            <a:off x="658535" y="3583520"/>
            <a:ext cx="6497274" cy="1754326"/>
          </a:xfrm>
          <a:prstGeom prst="rect">
            <a:avLst/>
          </a:prstGeom>
        </p:spPr>
        <p:txBody>
          <a:bodyPr wrap="square">
            <a:spAutoFit/>
          </a:bodyPr>
          <a:lstStyle/>
          <a:p>
            <a:r>
              <a:rPr lang="en-GB" dirty="0"/>
              <a:t>Poetry has many different forms, and can be written in many different ways. They can be short or long, fun or sad, real or imagined, structured or unstructured, rhyming or not. There is a lot of freedom when writing poetry and because of this, the writer is able to express their thoughts and feelings in very unique ways. </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Poetry</a:t>
            </a:r>
          </a:p>
        </p:txBody>
      </p:sp>
      <p:sp>
        <p:nvSpPr>
          <p:cNvPr id="3" name="Rectangle 2"/>
          <p:cNvSpPr/>
          <p:nvPr/>
        </p:nvSpPr>
        <p:spPr>
          <a:xfrm>
            <a:off x="440419" y="1297885"/>
            <a:ext cx="8253631" cy="772107"/>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There are many different </a:t>
            </a:r>
            <a:r>
              <a:rPr lang="en-GB" b="1" dirty="0" smtClean="0"/>
              <a:t>ways you can write poetry.  The next few slides give you some examples of things you can include when writing poems.</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18795" y="3278352"/>
            <a:ext cx="2875228" cy="3127841"/>
          </a:xfrm>
          <a:prstGeom prst="rect">
            <a:avLst/>
          </a:prstGeom>
        </p:spPr>
      </p:pic>
    </p:spTree>
    <p:extLst>
      <p:ext uri="{BB962C8B-B14F-4D97-AF65-F5344CB8AC3E}">
        <p14:creationId xmlns:p14="http://schemas.microsoft.com/office/powerpoint/2010/main" val="400321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Adjective Poetry</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Adjectives are describing words. They are used in poetry to create many different effects and visual pictures to the reader. The adjectives can be used for a more in-depth description of a noun, or they can be used to add more excitement and attention within a line or verse. </a:t>
            </a:r>
          </a:p>
        </p:txBody>
      </p:sp>
      <p:sp>
        <p:nvSpPr>
          <p:cNvPr id="4" name="TextBox 3"/>
          <p:cNvSpPr txBox="1"/>
          <p:nvPr/>
        </p:nvSpPr>
        <p:spPr>
          <a:xfrm>
            <a:off x="2483141" y="3151860"/>
            <a:ext cx="4177718" cy="2954655"/>
          </a:xfrm>
          <a:prstGeom prst="rect">
            <a:avLst/>
          </a:prstGeom>
          <a:noFill/>
        </p:spPr>
        <p:txBody>
          <a:bodyPr wrap="square" rtlCol="0">
            <a:spAutoFit/>
          </a:bodyPr>
          <a:lstStyle/>
          <a:p>
            <a:pPr algn="ctr">
              <a:lnSpc>
                <a:spcPct val="150000"/>
              </a:lnSpc>
            </a:pPr>
            <a:r>
              <a:rPr lang="en-GB" sz="2400" b="1" dirty="0">
                <a:solidFill>
                  <a:srgbClr val="EC74A8"/>
                </a:solidFill>
              </a:rPr>
              <a:t>Roaring</a:t>
            </a:r>
            <a:r>
              <a:rPr lang="en-GB" sz="2400" b="1" dirty="0"/>
              <a:t> </a:t>
            </a:r>
            <a:r>
              <a:rPr lang="en-GB" sz="2400" dirty="0"/>
              <a:t>roads, </a:t>
            </a:r>
          </a:p>
          <a:p>
            <a:pPr algn="ctr">
              <a:lnSpc>
                <a:spcPct val="150000"/>
              </a:lnSpc>
            </a:pPr>
            <a:r>
              <a:rPr lang="en-GB" sz="2400" b="1" dirty="0">
                <a:solidFill>
                  <a:srgbClr val="EC74A8"/>
                </a:solidFill>
              </a:rPr>
              <a:t>Noisy</a:t>
            </a:r>
            <a:r>
              <a:rPr lang="en-GB" sz="2400" b="1" dirty="0"/>
              <a:t> </a:t>
            </a:r>
            <a:r>
              <a:rPr lang="en-GB" sz="2400" dirty="0"/>
              <a:t>cars, </a:t>
            </a:r>
          </a:p>
          <a:p>
            <a:pPr algn="ctr">
              <a:lnSpc>
                <a:spcPct val="150000"/>
              </a:lnSpc>
            </a:pPr>
            <a:r>
              <a:rPr lang="en-GB" sz="2400" b="1" dirty="0">
                <a:solidFill>
                  <a:srgbClr val="EC74A8"/>
                </a:solidFill>
              </a:rPr>
              <a:t>Beaming</a:t>
            </a:r>
            <a:r>
              <a:rPr lang="en-GB" sz="2400" b="1" dirty="0"/>
              <a:t> </a:t>
            </a:r>
            <a:r>
              <a:rPr lang="en-GB" sz="2400" dirty="0"/>
              <a:t>headlights, </a:t>
            </a:r>
          </a:p>
          <a:p>
            <a:pPr algn="ctr">
              <a:lnSpc>
                <a:spcPct val="150000"/>
              </a:lnSpc>
            </a:pPr>
            <a:r>
              <a:rPr lang="en-GB" sz="2400" b="1" dirty="0">
                <a:solidFill>
                  <a:srgbClr val="EC74A8"/>
                </a:solidFill>
              </a:rPr>
              <a:t>Tall</a:t>
            </a:r>
            <a:r>
              <a:rPr lang="en-GB" sz="2400" b="1" dirty="0"/>
              <a:t> </a:t>
            </a:r>
            <a:r>
              <a:rPr lang="en-GB" sz="2400" dirty="0"/>
              <a:t>streetlamps, </a:t>
            </a:r>
          </a:p>
          <a:p>
            <a:pPr algn="ctr">
              <a:lnSpc>
                <a:spcPct val="150000"/>
              </a:lnSpc>
            </a:pPr>
            <a:r>
              <a:rPr lang="en-GB" sz="2400" b="1" dirty="0">
                <a:solidFill>
                  <a:srgbClr val="EC74A8"/>
                </a:solidFill>
              </a:rPr>
              <a:t>Dark, cold </a:t>
            </a:r>
            <a:r>
              <a:rPr lang="en-GB" sz="2400" dirty="0"/>
              <a:t>night</a:t>
            </a:r>
            <a:r>
              <a:rPr lang="en-GB" sz="2800" dirty="0"/>
              <a: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8745" y="3429000"/>
            <a:ext cx="3080340" cy="1871776"/>
          </a:xfrm>
          <a:prstGeom prst="rect">
            <a:avLst/>
          </a:prstGeom>
        </p:spPr>
      </p:pic>
    </p:spTree>
    <p:extLst>
      <p:ext uri="{BB962C8B-B14F-4D97-AF65-F5344CB8AC3E}">
        <p14:creationId xmlns:p14="http://schemas.microsoft.com/office/powerpoint/2010/main" val="254675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path" presetSubtype="0" accel="50000" decel="50000" fill="hold" nodeType="afterEffect">
                                  <p:stCondLst>
                                    <p:cond delay="0"/>
                                  </p:stCondLst>
                                  <p:childTnLst>
                                    <p:animMotion origin="layout" path="M -8.33333E-7 -2.59259E-6 L -0.34462 0.13125 " pathEditMode="relative" rAng="0" ptsTypes="AA">
                                      <p:cBhvr>
                                        <p:cTn id="10" dur="2000" fill="hold"/>
                                        <p:tgtEl>
                                          <p:spTgt spid="8"/>
                                        </p:tgtEl>
                                        <p:attrNameLst>
                                          <p:attrName>ppt_x</p:attrName>
                                          <p:attrName>ppt_y</p:attrName>
                                        </p:attrNameLst>
                                      </p:cBhvr>
                                      <p:rCtr x="-17240" y="65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Repetition </a:t>
            </a:r>
          </a:p>
        </p:txBody>
      </p:sp>
      <p:sp>
        <p:nvSpPr>
          <p:cNvPr id="3" name="TextBox 2"/>
          <p:cNvSpPr txBox="1"/>
          <p:nvPr/>
        </p:nvSpPr>
        <p:spPr>
          <a:xfrm>
            <a:off x="755650" y="1325643"/>
            <a:ext cx="7632700" cy="1754326"/>
          </a:xfrm>
          <a:prstGeom prst="rect">
            <a:avLst/>
          </a:prstGeom>
          <a:noFill/>
        </p:spPr>
        <p:txBody>
          <a:bodyPr wrap="square" rtlCol="0">
            <a:spAutoFit/>
          </a:bodyPr>
          <a:lstStyle/>
          <a:p>
            <a:pPr algn="ctr"/>
            <a:r>
              <a:rPr lang="en-GB" dirty="0"/>
              <a:t>Repetition is when a certain word, sentence or </a:t>
            </a:r>
            <a:br>
              <a:rPr lang="en-GB" dirty="0"/>
            </a:br>
            <a:r>
              <a:rPr lang="en-GB" dirty="0"/>
              <a:t>phase is written more than once in a poem. </a:t>
            </a:r>
          </a:p>
          <a:p>
            <a:pPr algn="ctr"/>
            <a:r>
              <a:rPr lang="en-GB" dirty="0"/>
              <a:t> Repetition is used in poetry to help make the poem more </a:t>
            </a:r>
            <a:br>
              <a:rPr lang="en-GB" dirty="0"/>
            </a:br>
            <a:r>
              <a:rPr lang="en-GB" dirty="0"/>
              <a:t>interesting, and to help create patterns. Depending on the word </a:t>
            </a:r>
            <a:br>
              <a:rPr lang="en-GB" dirty="0"/>
            </a:br>
            <a:r>
              <a:rPr lang="en-GB" dirty="0"/>
              <a:t>or phrase that is repeated, repetition allows for more emphasis to be placed on certain themes, ideas or objects.</a:t>
            </a:r>
          </a:p>
        </p:txBody>
      </p:sp>
      <p:sp>
        <p:nvSpPr>
          <p:cNvPr id="4" name="TextBox 3"/>
          <p:cNvSpPr txBox="1"/>
          <p:nvPr/>
        </p:nvSpPr>
        <p:spPr>
          <a:xfrm>
            <a:off x="575469" y="3651058"/>
            <a:ext cx="7993062" cy="523220"/>
          </a:xfrm>
          <a:prstGeom prst="rect">
            <a:avLst/>
          </a:prstGeom>
          <a:noFill/>
        </p:spPr>
        <p:txBody>
          <a:bodyPr wrap="square" rtlCol="0">
            <a:spAutoFit/>
          </a:bodyPr>
          <a:lstStyle/>
          <a:p>
            <a:pPr algn="ctr"/>
            <a:endParaRPr lang="en-GB" sz="2800" dirty="0"/>
          </a:p>
        </p:txBody>
      </p:sp>
      <p:sp>
        <p:nvSpPr>
          <p:cNvPr id="5" name="Rectangle 4"/>
          <p:cNvSpPr/>
          <p:nvPr/>
        </p:nvSpPr>
        <p:spPr>
          <a:xfrm>
            <a:off x="457198" y="3094521"/>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smtClean="0"/>
              <a:t>Some examples of where repetition in poetry: </a:t>
            </a: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223" y="3733474"/>
            <a:ext cx="1468173" cy="2656882"/>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7336" r="8691" b="8429"/>
          <a:stretch/>
        </p:blipFill>
        <p:spPr>
          <a:xfrm>
            <a:off x="3470401" y="3604181"/>
            <a:ext cx="1776549" cy="284868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50788" y="3733474"/>
            <a:ext cx="2037562" cy="2636845"/>
          </a:xfrm>
          <a:prstGeom prst="rect">
            <a:avLst/>
          </a:prstGeom>
        </p:spPr>
      </p:pic>
    </p:spTree>
    <p:extLst>
      <p:ext uri="{BB962C8B-B14F-4D97-AF65-F5344CB8AC3E}">
        <p14:creationId xmlns:p14="http://schemas.microsoft.com/office/powerpoint/2010/main" val="141505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Alliteration</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b="1" dirty="0"/>
              <a:t>Alliteration is when the sound or letter at the beginning of each or most of the words in a sentence is the same. </a:t>
            </a:r>
            <a:endParaRPr lang="en-GB" dirty="0"/>
          </a:p>
        </p:txBody>
      </p:sp>
      <p:sp>
        <p:nvSpPr>
          <p:cNvPr id="4" name="TextBox 3"/>
          <p:cNvSpPr txBox="1"/>
          <p:nvPr/>
        </p:nvSpPr>
        <p:spPr>
          <a:xfrm>
            <a:off x="575469" y="3812587"/>
            <a:ext cx="7993062" cy="1338828"/>
          </a:xfrm>
          <a:prstGeom prst="rect">
            <a:avLst/>
          </a:prstGeom>
          <a:noFill/>
        </p:spPr>
        <p:txBody>
          <a:bodyPr wrap="square" rtlCol="0">
            <a:spAutoFit/>
          </a:bodyPr>
          <a:lstStyle/>
          <a:p>
            <a:pPr algn="ctr">
              <a:lnSpc>
                <a:spcPct val="150000"/>
              </a:lnSpc>
            </a:pPr>
            <a:r>
              <a:rPr lang="en-GB" b="1" dirty="0">
                <a:solidFill>
                  <a:srgbClr val="EC74A8"/>
                </a:solidFill>
              </a:rPr>
              <a:t>S</a:t>
            </a:r>
            <a:r>
              <a:rPr lang="en-GB" b="1" dirty="0"/>
              <a:t>ally </a:t>
            </a:r>
            <a:r>
              <a:rPr lang="en-GB" b="1" dirty="0">
                <a:solidFill>
                  <a:srgbClr val="EC74A8"/>
                </a:solidFill>
              </a:rPr>
              <a:t>s</a:t>
            </a:r>
            <a:r>
              <a:rPr lang="en-GB" b="1" dirty="0"/>
              <a:t>ells </a:t>
            </a:r>
            <a:r>
              <a:rPr lang="en-GB" b="1" dirty="0">
                <a:solidFill>
                  <a:srgbClr val="EC74A8"/>
                </a:solidFill>
              </a:rPr>
              <a:t>s</a:t>
            </a:r>
            <a:r>
              <a:rPr lang="en-GB" b="1" dirty="0"/>
              <a:t>ea </a:t>
            </a:r>
            <a:r>
              <a:rPr lang="en-GB" b="1" dirty="0">
                <a:solidFill>
                  <a:srgbClr val="EC74A8"/>
                </a:solidFill>
              </a:rPr>
              <a:t>s</a:t>
            </a:r>
            <a:r>
              <a:rPr lang="en-GB" b="1" dirty="0"/>
              <a:t>hells by the </a:t>
            </a:r>
            <a:r>
              <a:rPr lang="en-GB" b="1" dirty="0">
                <a:solidFill>
                  <a:srgbClr val="EC74A8"/>
                </a:solidFill>
              </a:rPr>
              <a:t>s</a:t>
            </a:r>
            <a:r>
              <a:rPr lang="en-GB" b="1" dirty="0"/>
              <a:t>ea </a:t>
            </a:r>
            <a:r>
              <a:rPr lang="en-GB" b="1" dirty="0">
                <a:solidFill>
                  <a:srgbClr val="EC74A8"/>
                </a:solidFill>
              </a:rPr>
              <a:t>s</a:t>
            </a:r>
            <a:r>
              <a:rPr lang="en-GB" b="1" dirty="0"/>
              <a:t>hore. </a:t>
            </a:r>
            <a:endParaRPr lang="en-GB" dirty="0"/>
          </a:p>
          <a:p>
            <a:pPr algn="ctr">
              <a:lnSpc>
                <a:spcPct val="150000"/>
              </a:lnSpc>
            </a:pPr>
            <a:r>
              <a:rPr lang="en-GB" b="1" dirty="0">
                <a:solidFill>
                  <a:srgbClr val="EC74A8"/>
                </a:solidFill>
              </a:rPr>
              <a:t>A</a:t>
            </a:r>
            <a:r>
              <a:rPr lang="en-GB" b="1" dirty="0"/>
              <a:t>ll </a:t>
            </a:r>
            <a:r>
              <a:rPr lang="en-GB" b="1" dirty="0">
                <a:solidFill>
                  <a:srgbClr val="EC74A8"/>
                </a:solidFill>
              </a:rPr>
              <a:t>a</a:t>
            </a:r>
            <a:r>
              <a:rPr lang="en-GB" b="1" dirty="0"/>
              <a:t>uthors </a:t>
            </a:r>
            <a:r>
              <a:rPr lang="en-GB" b="1" dirty="0">
                <a:solidFill>
                  <a:srgbClr val="EC74A8"/>
                </a:solidFill>
              </a:rPr>
              <a:t>a</a:t>
            </a:r>
            <a:r>
              <a:rPr lang="en-GB" b="1" dirty="0"/>
              <a:t>llow </a:t>
            </a:r>
            <a:r>
              <a:rPr lang="en-GB" b="1" dirty="0">
                <a:solidFill>
                  <a:srgbClr val="EC74A8"/>
                </a:solidFill>
              </a:rPr>
              <a:t>a</a:t>
            </a:r>
            <a:r>
              <a:rPr lang="en-GB" b="1" dirty="0"/>
              <a:t>uthority </a:t>
            </a:r>
            <a:r>
              <a:rPr lang="en-GB" b="1" dirty="0">
                <a:solidFill>
                  <a:srgbClr val="EC74A8"/>
                </a:solidFill>
              </a:rPr>
              <a:t>a</a:t>
            </a:r>
            <a:r>
              <a:rPr lang="en-GB" b="1" dirty="0"/>
              <a:t>fter midnight. </a:t>
            </a:r>
            <a:endParaRPr lang="en-GB" dirty="0"/>
          </a:p>
          <a:p>
            <a:pPr algn="ctr">
              <a:lnSpc>
                <a:spcPct val="150000"/>
              </a:lnSpc>
            </a:pPr>
            <a:r>
              <a:rPr lang="en-GB" b="1" dirty="0">
                <a:solidFill>
                  <a:srgbClr val="EC74A8"/>
                </a:solidFill>
              </a:rPr>
              <a:t>T</a:t>
            </a:r>
            <a:r>
              <a:rPr lang="en-GB" b="1" dirty="0"/>
              <a:t>heresa </a:t>
            </a:r>
            <a:r>
              <a:rPr lang="en-GB" b="1" dirty="0">
                <a:solidFill>
                  <a:srgbClr val="EC74A8"/>
                </a:solidFill>
              </a:rPr>
              <a:t>t</a:t>
            </a:r>
            <a:r>
              <a:rPr lang="en-GB" b="1" dirty="0"/>
              <a:t>ripped and </a:t>
            </a:r>
            <a:r>
              <a:rPr lang="en-GB" b="1" dirty="0">
                <a:solidFill>
                  <a:srgbClr val="EC74A8"/>
                </a:solidFill>
              </a:rPr>
              <a:t>t</a:t>
            </a:r>
            <a:r>
              <a:rPr lang="en-GB" b="1" dirty="0"/>
              <a:t>umbled </a:t>
            </a:r>
            <a:r>
              <a:rPr lang="en-GB" b="1" dirty="0">
                <a:solidFill>
                  <a:srgbClr val="EC74A8"/>
                </a:solidFill>
              </a:rPr>
              <a:t>t</a:t>
            </a:r>
            <a:r>
              <a:rPr lang="en-GB" b="1" dirty="0"/>
              <a:t>remendously over the </a:t>
            </a:r>
            <a:r>
              <a:rPr lang="en-GB" b="1" dirty="0">
                <a:solidFill>
                  <a:srgbClr val="EC74A8"/>
                </a:solidFill>
              </a:rPr>
              <a:t>t</a:t>
            </a:r>
            <a:r>
              <a:rPr lang="en-GB" b="1" dirty="0"/>
              <a:t>ree. </a:t>
            </a:r>
            <a:endParaRPr lang="en-GB" sz="2800" dirty="0"/>
          </a:p>
        </p:txBody>
      </p:sp>
      <p:sp>
        <p:nvSpPr>
          <p:cNvPr id="5" name="Rectangle 4"/>
          <p:cNvSpPr/>
          <p:nvPr/>
        </p:nvSpPr>
        <p:spPr>
          <a:xfrm>
            <a:off x="440419" y="3205667"/>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alliteration: </a:t>
            </a:r>
            <a:endParaRPr lang="en-GB" dirty="0"/>
          </a:p>
        </p:txBody>
      </p:sp>
      <p:sp>
        <p:nvSpPr>
          <p:cNvPr id="7" name="TextBox 6"/>
          <p:cNvSpPr txBox="1"/>
          <p:nvPr/>
        </p:nvSpPr>
        <p:spPr>
          <a:xfrm>
            <a:off x="755650" y="2122288"/>
            <a:ext cx="7632700" cy="923330"/>
          </a:xfrm>
          <a:prstGeom prst="rect">
            <a:avLst/>
          </a:prstGeom>
          <a:noFill/>
        </p:spPr>
        <p:txBody>
          <a:bodyPr wrap="square" rtlCol="0">
            <a:spAutoFit/>
          </a:bodyPr>
          <a:lstStyle/>
          <a:p>
            <a:pPr algn="ctr"/>
            <a:r>
              <a:rPr lang="en-GB" dirty="0"/>
              <a:t>Alliteration is used in poetry to create many different effects. </a:t>
            </a:r>
            <a:br>
              <a:rPr lang="en-GB" dirty="0"/>
            </a:br>
            <a:r>
              <a:rPr lang="en-GB" dirty="0"/>
              <a:t>It can be used to create a greater and more interesting description </a:t>
            </a:r>
            <a:br>
              <a:rPr lang="en-GB" dirty="0"/>
            </a:br>
            <a:r>
              <a:rPr lang="en-GB" dirty="0"/>
              <a:t>of different themes, people and objects.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355355">
            <a:off x="1898401" y="5321152"/>
            <a:ext cx="818574" cy="73030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4669">
            <a:off x="5166672" y="5351953"/>
            <a:ext cx="838415" cy="69079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756463">
            <a:off x="3444002" y="5259974"/>
            <a:ext cx="671732" cy="85839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4225">
            <a:off x="6554869" y="5515968"/>
            <a:ext cx="1115306" cy="519111"/>
          </a:xfrm>
          <a:prstGeom prst="rect">
            <a:avLst/>
          </a:prstGeom>
        </p:spPr>
      </p:pic>
    </p:spTree>
    <p:extLst>
      <p:ext uri="{BB962C8B-B14F-4D97-AF65-F5344CB8AC3E}">
        <p14:creationId xmlns:p14="http://schemas.microsoft.com/office/powerpoint/2010/main" val="20897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1500"/>
                            </p:stCondLst>
                            <p:childTnLst>
                              <p:par>
                                <p:cTn id="26" presetID="32" presetClass="emph" presetSubtype="0" fill="hold" nodeType="afterEffect">
                                  <p:stCondLst>
                                    <p:cond delay="0"/>
                                  </p:stCondLst>
                                  <p:childTnLst>
                                    <p:animRot by="120000">
                                      <p:cBhvr>
                                        <p:cTn id="27" dur="100" fill="hold">
                                          <p:stCondLst>
                                            <p:cond delay="0"/>
                                          </p:stCondLst>
                                        </p:cTn>
                                        <p:tgtEl>
                                          <p:spTgt spid="6"/>
                                        </p:tgtEl>
                                        <p:attrNameLst>
                                          <p:attrName>r</p:attrName>
                                        </p:attrNameLst>
                                      </p:cBhvr>
                                    </p:animRot>
                                    <p:animRot by="-240000">
                                      <p:cBhvr>
                                        <p:cTn id="28" dur="200" fill="hold">
                                          <p:stCondLst>
                                            <p:cond delay="200"/>
                                          </p:stCondLst>
                                        </p:cTn>
                                        <p:tgtEl>
                                          <p:spTgt spid="6"/>
                                        </p:tgtEl>
                                        <p:attrNameLst>
                                          <p:attrName>r</p:attrName>
                                        </p:attrNameLst>
                                      </p:cBhvr>
                                    </p:animRot>
                                    <p:animRot by="240000">
                                      <p:cBhvr>
                                        <p:cTn id="29" dur="200" fill="hold">
                                          <p:stCondLst>
                                            <p:cond delay="400"/>
                                          </p:stCondLst>
                                        </p:cTn>
                                        <p:tgtEl>
                                          <p:spTgt spid="6"/>
                                        </p:tgtEl>
                                        <p:attrNameLst>
                                          <p:attrName>r</p:attrName>
                                        </p:attrNameLst>
                                      </p:cBhvr>
                                    </p:animRot>
                                    <p:animRot by="-240000">
                                      <p:cBhvr>
                                        <p:cTn id="30" dur="200" fill="hold">
                                          <p:stCondLst>
                                            <p:cond delay="600"/>
                                          </p:stCondLst>
                                        </p:cTn>
                                        <p:tgtEl>
                                          <p:spTgt spid="6"/>
                                        </p:tgtEl>
                                        <p:attrNameLst>
                                          <p:attrName>r</p:attrName>
                                        </p:attrNameLst>
                                      </p:cBhvr>
                                    </p:animRot>
                                    <p:animRot by="120000">
                                      <p:cBhvr>
                                        <p:cTn id="31" dur="200" fill="hold">
                                          <p:stCondLst>
                                            <p:cond delay="800"/>
                                          </p:stCondLst>
                                        </p:cTn>
                                        <p:tgtEl>
                                          <p:spTgt spid="6"/>
                                        </p:tgtEl>
                                        <p:attrNameLst>
                                          <p:attrName>r</p:attrName>
                                        </p:attrNameLst>
                                      </p:cBhvr>
                                    </p:animRot>
                                  </p:childTnLst>
                                </p:cTn>
                              </p:par>
                              <p:par>
                                <p:cTn id="32" presetID="32" presetClass="emph" presetSubtype="0" fill="hold"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par>
                                <p:cTn id="38" presetID="32" presetClass="emph" presetSubtype="0" fill="hold" nodeType="withEffect">
                                  <p:stCondLst>
                                    <p:cond delay="0"/>
                                  </p:stCondLst>
                                  <p:childTnLst>
                                    <p:animRot by="120000">
                                      <p:cBhvr>
                                        <p:cTn id="39" dur="100" fill="hold">
                                          <p:stCondLst>
                                            <p:cond delay="0"/>
                                          </p:stCondLst>
                                        </p:cTn>
                                        <p:tgtEl>
                                          <p:spTgt spid="8"/>
                                        </p:tgtEl>
                                        <p:attrNameLst>
                                          <p:attrName>r</p:attrName>
                                        </p:attrNameLst>
                                      </p:cBhvr>
                                    </p:animRot>
                                    <p:animRot by="-240000">
                                      <p:cBhvr>
                                        <p:cTn id="40" dur="200" fill="hold">
                                          <p:stCondLst>
                                            <p:cond delay="200"/>
                                          </p:stCondLst>
                                        </p:cTn>
                                        <p:tgtEl>
                                          <p:spTgt spid="8"/>
                                        </p:tgtEl>
                                        <p:attrNameLst>
                                          <p:attrName>r</p:attrName>
                                        </p:attrNameLst>
                                      </p:cBhvr>
                                    </p:animRot>
                                    <p:animRot by="240000">
                                      <p:cBhvr>
                                        <p:cTn id="41" dur="200" fill="hold">
                                          <p:stCondLst>
                                            <p:cond delay="400"/>
                                          </p:stCondLst>
                                        </p:cTn>
                                        <p:tgtEl>
                                          <p:spTgt spid="8"/>
                                        </p:tgtEl>
                                        <p:attrNameLst>
                                          <p:attrName>r</p:attrName>
                                        </p:attrNameLst>
                                      </p:cBhvr>
                                    </p:animRot>
                                    <p:animRot by="-240000">
                                      <p:cBhvr>
                                        <p:cTn id="42" dur="200" fill="hold">
                                          <p:stCondLst>
                                            <p:cond delay="600"/>
                                          </p:stCondLst>
                                        </p:cTn>
                                        <p:tgtEl>
                                          <p:spTgt spid="8"/>
                                        </p:tgtEl>
                                        <p:attrNameLst>
                                          <p:attrName>r</p:attrName>
                                        </p:attrNameLst>
                                      </p:cBhvr>
                                    </p:animRot>
                                    <p:animRot by="120000">
                                      <p:cBhvr>
                                        <p:cTn id="43" dur="200" fill="hold">
                                          <p:stCondLst>
                                            <p:cond delay="800"/>
                                          </p:stCondLst>
                                        </p:cTn>
                                        <p:tgtEl>
                                          <p:spTgt spid="8"/>
                                        </p:tgtEl>
                                        <p:attrNameLst>
                                          <p:attrName>r</p:attrName>
                                        </p:attrNameLst>
                                      </p:cBhvr>
                                    </p:animRot>
                                  </p:childTnLst>
                                </p:cTn>
                              </p:par>
                              <p:par>
                                <p:cTn id="44" presetID="32" presetClass="emph" presetSubtype="0" fill="hold" nodeType="withEffect">
                                  <p:stCondLst>
                                    <p:cond delay="0"/>
                                  </p:stCondLst>
                                  <p:childTnLst>
                                    <p:animRot by="120000">
                                      <p:cBhvr>
                                        <p:cTn id="45" dur="100" fill="hold">
                                          <p:stCondLst>
                                            <p:cond delay="0"/>
                                          </p:stCondLst>
                                        </p:cTn>
                                        <p:tgtEl>
                                          <p:spTgt spid="10"/>
                                        </p:tgtEl>
                                        <p:attrNameLst>
                                          <p:attrName>r</p:attrName>
                                        </p:attrNameLst>
                                      </p:cBhvr>
                                    </p:animRot>
                                    <p:animRot by="-240000">
                                      <p:cBhvr>
                                        <p:cTn id="46" dur="200" fill="hold">
                                          <p:stCondLst>
                                            <p:cond delay="200"/>
                                          </p:stCondLst>
                                        </p:cTn>
                                        <p:tgtEl>
                                          <p:spTgt spid="10"/>
                                        </p:tgtEl>
                                        <p:attrNameLst>
                                          <p:attrName>r</p:attrName>
                                        </p:attrNameLst>
                                      </p:cBhvr>
                                    </p:animRot>
                                    <p:animRot by="240000">
                                      <p:cBhvr>
                                        <p:cTn id="47" dur="200" fill="hold">
                                          <p:stCondLst>
                                            <p:cond delay="400"/>
                                          </p:stCondLst>
                                        </p:cTn>
                                        <p:tgtEl>
                                          <p:spTgt spid="10"/>
                                        </p:tgtEl>
                                        <p:attrNameLst>
                                          <p:attrName>r</p:attrName>
                                        </p:attrNameLst>
                                      </p:cBhvr>
                                    </p:animRot>
                                    <p:animRot by="-240000">
                                      <p:cBhvr>
                                        <p:cTn id="48" dur="200" fill="hold">
                                          <p:stCondLst>
                                            <p:cond delay="600"/>
                                          </p:stCondLst>
                                        </p:cTn>
                                        <p:tgtEl>
                                          <p:spTgt spid="10"/>
                                        </p:tgtEl>
                                        <p:attrNameLst>
                                          <p:attrName>r</p:attrName>
                                        </p:attrNameLst>
                                      </p:cBhvr>
                                    </p:animRot>
                                    <p:animRot by="120000">
                                      <p:cBhvr>
                                        <p:cTn id="49"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Chorus</a:t>
            </a:r>
          </a:p>
        </p:txBody>
      </p:sp>
      <p:sp>
        <p:nvSpPr>
          <p:cNvPr id="4" name="TextBox 3"/>
          <p:cNvSpPr txBox="1"/>
          <p:nvPr/>
        </p:nvSpPr>
        <p:spPr>
          <a:xfrm>
            <a:off x="577632" y="2808238"/>
            <a:ext cx="7993062" cy="3416320"/>
          </a:xfrm>
          <a:prstGeom prst="rect">
            <a:avLst/>
          </a:prstGeom>
          <a:noFill/>
        </p:spPr>
        <p:txBody>
          <a:bodyPr wrap="square" rtlCol="0">
            <a:spAutoFit/>
          </a:bodyPr>
          <a:lstStyle/>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r>
              <a:rPr lang="en-GB" b="1" dirty="0"/>
              <a:t> </a:t>
            </a:r>
            <a:endParaRPr lang="en-GB" dirty="0"/>
          </a:p>
          <a:p>
            <a:pPr algn="ctr"/>
            <a:r>
              <a:rPr lang="en-GB" dirty="0"/>
              <a:t>Glad tidings we bring, </a:t>
            </a:r>
          </a:p>
          <a:p>
            <a:pPr algn="ctr"/>
            <a:r>
              <a:rPr lang="en-GB" dirty="0"/>
              <a:t>To you and your kin; </a:t>
            </a:r>
          </a:p>
          <a:p>
            <a:pPr algn="ctr"/>
            <a:r>
              <a:rPr lang="en-GB" dirty="0"/>
              <a:t>Glad tidings for Christmas </a:t>
            </a:r>
          </a:p>
          <a:p>
            <a:pPr algn="ctr"/>
            <a:r>
              <a:rPr lang="en-GB" dirty="0"/>
              <a:t>And a happy New Year! </a:t>
            </a: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endParaRPr lang="en-GB" sz="2800" dirty="0">
              <a:solidFill>
                <a:srgbClr val="A673AE"/>
              </a:solidFill>
            </a:endParaRPr>
          </a:p>
        </p:txBody>
      </p:sp>
      <p:sp>
        <p:nvSpPr>
          <p:cNvPr id="5" name="Rectangle 4"/>
          <p:cNvSpPr/>
          <p:nvPr/>
        </p:nvSpPr>
        <p:spPr>
          <a:xfrm>
            <a:off x="440419" y="2262796"/>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choruses: </a:t>
            </a:r>
          </a:p>
        </p:txBody>
      </p:sp>
      <p:sp>
        <p:nvSpPr>
          <p:cNvPr id="7" name="TextBox 6"/>
          <p:cNvSpPr txBox="1"/>
          <p:nvPr/>
        </p:nvSpPr>
        <p:spPr>
          <a:xfrm>
            <a:off x="755650" y="1275000"/>
            <a:ext cx="7632700" cy="923330"/>
          </a:xfrm>
          <a:prstGeom prst="rect">
            <a:avLst/>
          </a:prstGeom>
          <a:noFill/>
        </p:spPr>
        <p:txBody>
          <a:bodyPr wrap="square" rtlCol="0">
            <a:spAutoFit/>
          </a:bodyPr>
          <a:lstStyle/>
          <a:p>
            <a:pPr algn="ctr"/>
            <a:r>
              <a:rPr lang="en-GB" dirty="0"/>
              <a:t>A chorus is the part of a song or poem that is repeated after verses. </a:t>
            </a:r>
          </a:p>
          <a:p>
            <a:pPr algn="ctr"/>
            <a:r>
              <a:rPr lang="en-GB" dirty="0"/>
              <a:t>A chorus is used in poetry to create more drama around and emphasis </a:t>
            </a:r>
            <a:br>
              <a:rPr lang="en-GB" dirty="0"/>
            </a:br>
            <a:r>
              <a:rPr lang="en-GB" dirty="0"/>
              <a:t>of a particular idea or theme.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5920" y="2987925"/>
            <a:ext cx="2402495" cy="4416804"/>
          </a:xfrm>
          <a:prstGeom prst="rect">
            <a:avLst/>
          </a:prstGeom>
        </p:spPr>
      </p:pic>
    </p:spTree>
    <p:extLst>
      <p:ext uri="{BB962C8B-B14F-4D97-AF65-F5344CB8AC3E}">
        <p14:creationId xmlns:p14="http://schemas.microsoft.com/office/powerpoint/2010/main" val="412776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34892" y="5831300"/>
            <a:ext cx="3313651" cy="1265024"/>
          </a:xfrm>
          <a:prstGeom prst="rect">
            <a:avLst/>
          </a:prstGeom>
        </p:spPr>
      </p:pic>
      <p:sp>
        <p:nvSpPr>
          <p:cNvPr id="2" name="Title 1"/>
          <p:cNvSpPr>
            <a:spLocks noGrp="1"/>
          </p:cNvSpPr>
          <p:nvPr>
            <p:ph type="title"/>
          </p:nvPr>
        </p:nvSpPr>
        <p:spPr/>
        <p:txBody>
          <a:bodyPr/>
          <a:lstStyle/>
          <a:p>
            <a:r>
              <a:rPr lang="en-GB" dirty="0"/>
              <a:t>Rhyme  </a:t>
            </a:r>
          </a:p>
        </p:txBody>
      </p:sp>
      <p:sp>
        <p:nvSpPr>
          <p:cNvPr id="4" name="TextBox 3"/>
          <p:cNvSpPr txBox="1"/>
          <p:nvPr/>
        </p:nvSpPr>
        <p:spPr>
          <a:xfrm>
            <a:off x="575469" y="3394411"/>
            <a:ext cx="7993062" cy="2862322"/>
          </a:xfrm>
          <a:prstGeom prst="rect">
            <a:avLst/>
          </a:prstGeom>
          <a:noFill/>
        </p:spPr>
        <p:txBody>
          <a:bodyPr wrap="square" rtlCol="0">
            <a:spAutoFit/>
          </a:bodyPr>
          <a:lstStyle/>
          <a:p>
            <a:pPr algn="ctr"/>
            <a:r>
              <a:rPr lang="en-GB" b="1" dirty="0"/>
              <a:t>Fright and night </a:t>
            </a:r>
            <a:endParaRPr lang="en-GB" dirty="0"/>
          </a:p>
          <a:p>
            <a:pPr algn="ctr"/>
            <a:r>
              <a:rPr lang="en-GB" b="1" dirty="0"/>
              <a:t>Would hood </a:t>
            </a:r>
            <a:endParaRPr lang="en-GB" dirty="0"/>
          </a:p>
          <a:p>
            <a:pPr algn="ctr"/>
            <a:r>
              <a:rPr lang="en-GB" b="1" dirty="0"/>
              <a:t>Should could </a:t>
            </a:r>
            <a:endParaRPr lang="en-GB" dirty="0"/>
          </a:p>
          <a:p>
            <a:pPr algn="ctr"/>
            <a:r>
              <a:rPr lang="en-GB" b="1" dirty="0"/>
              <a:t>Hail and pale </a:t>
            </a:r>
            <a:endParaRPr lang="en-GB" dirty="0"/>
          </a:p>
          <a:p>
            <a:pPr algn="ctr"/>
            <a:r>
              <a:rPr lang="en-GB" b="1" dirty="0"/>
              <a:t>Male and stale </a:t>
            </a:r>
            <a:endParaRPr lang="en-GB" dirty="0"/>
          </a:p>
          <a:p>
            <a:pPr algn="ctr"/>
            <a:r>
              <a:rPr lang="en-GB" b="1" dirty="0"/>
              <a:t>Air and fare </a:t>
            </a:r>
            <a:endParaRPr lang="en-GB" dirty="0"/>
          </a:p>
          <a:p>
            <a:pPr algn="ctr"/>
            <a:r>
              <a:rPr lang="en-GB" b="1" dirty="0"/>
              <a:t>Two and do </a:t>
            </a:r>
            <a:endParaRPr lang="en-GB" dirty="0"/>
          </a:p>
          <a:p>
            <a:pPr algn="ctr"/>
            <a:r>
              <a:rPr lang="en-GB" b="1" dirty="0"/>
              <a:t>Day and sway </a:t>
            </a:r>
            <a:endParaRPr lang="en-GB" dirty="0"/>
          </a:p>
          <a:p>
            <a:pPr algn="ctr"/>
            <a:r>
              <a:rPr lang="en-GB" b="1" dirty="0"/>
              <a:t>Pause and claws </a:t>
            </a:r>
            <a:endParaRPr lang="en-GB" dirty="0"/>
          </a:p>
          <a:p>
            <a:pPr algn="ctr"/>
            <a:r>
              <a:rPr lang="en-GB" b="1" dirty="0"/>
              <a:t>Bears and stairs</a:t>
            </a:r>
            <a:endParaRPr lang="en-GB" sz="2800" dirty="0"/>
          </a:p>
        </p:txBody>
      </p:sp>
      <p:sp>
        <p:nvSpPr>
          <p:cNvPr id="5" name="Rectangle 4"/>
          <p:cNvSpPr/>
          <p:nvPr/>
        </p:nvSpPr>
        <p:spPr>
          <a:xfrm>
            <a:off x="440419" y="2844606"/>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rhyme: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Rhyme occurs when two words sound the same when spoken out loud. These words usually have the same ending sounds, </a:t>
            </a:r>
            <a:br>
              <a:rPr lang="en-GB" dirty="0"/>
            </a:br>
            <a:r>
              <a:rPr lang="en-GB" dirty="0"/>
              <a:t>however they don’t need to be spelt the same. </a:t>
            </a:r>
          </a:p>
          <a:p>
            <a:pPr algn="ctr"/>
            <a:r>
              <a:rPr lang="en-GB" dirty="0"/>
              <a:t>Rhyme is used in poetry to create something interesting to read. </a:t>
            </a:r>
            <a:br>
              <a:rPr lang="en-GB" dirty="0"/>
            </a:br>
            <a:r>
              <a:rPr lang="en-GB" dirty="0"/>
              <a:t>It is used to create a pattern within a poem.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638" y="4018747"/>
            <a:ext cx="1714634" cy="2424828"/>
          </a:xfrm>
          <a:prstGeom prst="rect">
            <a:avLst/>
          </a:prstGeom>
        </p:spPr>
      </p:pic>
    </p:spTree>
    <p:extLst>
      <p:ext uri="{BB962C8B-B14F-4D97-AF65-F5344CB8AC3E}">
        <p14:creationId xmlns:p14="http://schemas.microsoft.com/office/powerpoint/2010/main" val="14435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Simile </a:t>
            </a:r>
          </a:p>
        </p:txBody>
      </p:sp>
      <p:sp>
        <p:nvSpPr>
          <p:cNvPr id="4" name="TextBox 3"/>
          <p:cNvSpPr txBox="1"/>
          <p:nvPr/>
        </p:nvSpPr>
        <p:spPr>
          <a:xfrm>
            <a:off x="700988" y="3556957"/>
            <a:ext cx="7687362" cy="2308324"/>
          </a:xfrm>
          <a:prstGeom prst="rect">
            <a:avLst/>
          </a:prstGeom>
          <a:noFill/>
        </p:spPr>
        <p:txBody>
          <a:bodyPr wrap="square" rtlCol="0">
            <a:spAutoFit/>
          </a:bodyPr>
          <a:lstStyle/>
          <a:p>
            <a:r>
              <a:rPr lang="en-GB" b="1" dirty="0">
                <a:solidFill>
                  <a:srgbClr val="EC74A8"/>
                </a:solidFill>
              </a:rPr>
              <a:t>As busy as a bee </a:t>
            </a:r>
            <a:r>
              <a:rPr lang="en-GB" dirty="0"/>
              <a:t>– This is comparing someone’s level of energy to the speed of a bee. </a:t>
            </a:r>
          </a:p>
          <a:p>
            <a:r>
              <a:rPr lang="en-GB" b="1" dirty="0">
                <a:solidFill>
                  <a:srgbClr val="EC74A8"/>
                </a:solidFill>
              </a:rPr>
              <a:t>As snug as a bug in a rug </a:t>
            </a:r>
            <a:r>
              <a:rPr lang="en-GB" dirty="0"/>
              <a:t>– This is comparing someone who is very cosy to how comfortable a bug would be in a rug. </a:t>
            </a:r>
          </a:p>
          <a:p>
            <a:r>
              <a:rPr lang="en-GB" b="1" dirty="0">
                <a:solidFill>
                  <a:srgbClr val="EC74A8"/>
                </a:solidFill>
              </a:rPr>
              <a:t>Runs like a cheetah </a:t>
            </a:r>
            <a:r>
              <a:rPr lang="en-GB" dirty="0"/>
              <a:t>– This is comparing the speed that someone can run to the speed of a cheetah which is quite fast. </a:t>
            </a:r>
          </a:p>
          <a:p>
            <a:r>
              <a:rPr lang="en-GB" b="1" dirty="0">
                <a:solidFill>
                  <a:srgbClr val="EC74A8"/>
                </a:solidFill>
              </a:rPr>
              <a:t>As white as a ghost </a:t>
            </a:r>
            <a:r>
              <a:rPr lang="en-GB" dirty="0"/>
              <a:t>– This is comparing a person’s skin colour to a ghost, usually because they are frightened, sick or scared of something.</a:t>
            </a:r>
            <a:endParaRPr lang="en-GB" sz="2800" dirty="0"/>
          </a:p>
        </p:txBody>
      </p:sp>
      <p:sp>
        <p:nvSpPr>
          <p:cNvPr id="5" name="Rectangle 4"/>
          <p:cNvSpPr/>
          <p:nvPr/>
        </p:nvSpPr>
        <p:spPr>
          <a:xfrm>
            <a:off x="440419" y="2844606"/>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simile: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A simile is a figure of speech. It is when one thing </a:t>
            </a:r>
            <a:br>
              <a:rPr lang="en-GB" dirty="0"/>
            </a:br>
            <a:r>
              <a:rPr lang="en-GB" dirty="0"/>
              <a:t>is compared to another using the words ‘like’ or ‘as’. </a:t>
            </a:r>
            <a:br>
              <a:rPr lang="en-GB" dirty="0"/>
            </a:br>
            <a:r>
              <a:rPr lang="en-GB" dirty="0"/>
              <a:t>Similes can be as descriptive as the writer chooses. </a:t>
            </a:r>
          </a:p>
          <a:p>
            <a:pPr algn="ctr"/>
            <a:r>
              <a:rPr lang="en-GB" dirty="0"/>
              <a:t>Similes are used in poetry to give the reader a more descriptive and </a:t>
            </a:r>
            <a:br>
              <a:rPr lang="en-GB" dirty="0"/>
            </a:br>
            <a:r>
              <a:rPr lang="en-GB" dirty="0"/>
              <a:t>in-depth understanding about a particular object or person.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453" y="1734492"/>
            <a:ext cx="854673" cy="675788"/>
          </a:xfrm>
          <a:prstGeom prst="rect">
            <a:avLst/>
          </a:prstGeom>
        </p:spPr>
      </p:pic>
    </p:spTree>
    <p:extLst>
      <p:ext uri="{BB962C8B-B14F-4D97-AF65-F5344CB8AC3E}">
        <p14:creationId xmlns:p14="http://schemas.microsoft.com/office/powerpoint/2010/main" val="38202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44444E-6 -3.33333E-6 L -4.44444E-6 0.00023 C 0.0066 0.00023 0.01303 -0.00069 0.01945 0.00139 C 0.02049 0.00162 0.0198 0.00486 0.02032 0.00602 C 0.02118 0.00811 0.0224 0.00996 0.02379 0.01065 C 0.02657 0.0125 0.03264 0.01389 0.03264 0.01436 C 0.03351 0.01551 0.03438 0.0169 0.03507 0.01875 C 0.03559 0.02014 0.03525 0.02246 0.03594 0.02338 C 0.03733 0.0257 0.04184 0.02755 0.04393 0.02801 C 0.04462 0.02986 0.04566 0.03125 0.04653 0.03311 C 0.04792 0.03635 0.04914 0.04121 0.05174 0.04236 C 0.054 0.04375 0.05625 0.04375 0.05851 0.04398 C 0.05886 0.0463 0.05903 0.04838 0.05938 0.05047 C 0.06094 0.05579 0.06355 0.0588 0.06563 0.06297 C 0.06615 0.06412 0.07014 0.07408 0.07171 0.0757 C 0.07275 0.07686 0.07414 0.07662 0.07518 0.07709 C 0.07674 0.07824 0.07813 0.0794 0.07969 0.08033 C 0.08073 0.08241 0.0823 0.08426 0.08299 0.08681 C 0.08369 0.08866 0.08369 0.09098 0.08403 0.09306 C 0.08473 0.09699 0.08646 0.10648 0.08837 0.10741 C 0.09375 0.10973 0.09063 0.10857 0.09809 0.11065 C 0.10434 0.12593 0.09827 0.10949 0.10139 0.12153 C 0.10191 0.12315 0.10226 0.12593 0.1033 0.12616 C 0.1066 0.12801 0.11025 0.12732 0.11372 0.12801 C 0.1158 0.14236 0.11285 0.12986 0.12605 0.13588 C 0.12726 0.13635 0.12778 0.13912 0.12865 0.14051 C 0.129 0.14329 0.1283 0.14699 0.12952 0.14838 C 0.13195 0.15139 0.13542 0.15 0.13837 0.15162 L 0.14098 0.15324 C 0.14184 0.15463 0.14289 0.15602 0.14358 0.15787 C 0.14445 0.15996 0.14445 0.1625 0.14532 0.16436 C 0.14566 0.16482 0.15139 0.16736 0.15139 0.1676 C 0.15244 0.16898 0.15296 0.17084 0.15417 0.17223 C 0.15608 0.17454 0.15903 0.17385 0.16112 0.17385 L 0.16285 0.17385 " pathEditMode="relative" rAng="0" ptsTypes="AAAAAAAAAAAAAAAAAAAAAAAAAAAAAAAAAAA">
                                      <p:cBhvr>
                                        <p:cTn id="14" dur="2000" fill="hold"/>
                                        <p:tgtEl>
                                          <p:spTgt spid="3"/>
                                        </p:tgtEl>
                                        <p:attrNameLst>
                                          <p:attrName>ppt_x</p:attrName>
                                          <p:attrName>ppt_y</p:attrName>
                                        </p:attrNameLst>
                                      </p:cBhvr>
                                      <p:rCtr x="8142" y="86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Synonym  </a:t>
            </a:r>
          </a:p>
        </p:txBody>
      </p:sp>
      <p:sp>
        <p:nvSpPr>
          <p:cNvPr id="4" name="TextBox 3"/>
          <p:cNvSpPr txBox="1"/>
          <p:nvPr/>
        </p:nvSpPr>
        <p:spPr>
          <a:xfrm>
            <a:off x="728319" y="3339602"/>
            <a:ext cx="7687362" cy="1754326"/>
          </a:xfrm>
          <a:prstGeom prst="rect">
            <a:avLst/>
          </a:prstGeom>
          <a:noFill/>
        </p:spPr>
        <p:txBody>
          <a:bodyPr wrap="square" rtlCol="0">
            <a:spAutoFit/>
          </a:bodyPr>
          <a:lstStyle/>
          <a:p>
            <a:pPr algn="ctr">
              <a:lnSpc>
                <a:spcPct val="150000"/>
              </a:lnSpc>
            </a:pPr>
            <a:r>
              <a:rPr lang="en-GB" b="1" dirty="0">
                <a:solidFill>
                  <a:srgbClr val="A673AE"/>
                </a:solidFill>
              </a:rPr>
              <a:t>Beautiful</a:t>
            </a:r>
            <a:r>
              <a:rPr lang="en-GB" b="1" dirty="0"/>
              <a:t> </a:t>
            </a:r>
            <a:r>
              <a:rPr lang="en-GB" dirty="0"/>
              <a:t>– attractive, pretty, gorgeous, stunning </a:t>
            </a:r>
          </a:p>
          <a:p>
            <a:pPr algn="ctr">
              <a:lnSpc>
                <a:spcPct val="150000"/>
              </a:lnSpc>
            </a:pPr>
            <a:r>
              <a:rPr lang="en-GB" b="1" dirty="0">
                <a:solidFill>
                  <a:srgbClr val="A673AE"/>
                </a:solidFill>
              </a:rPr>
              <a:t>Funny</a:t>
            </a:r>
            <a:r>
              <a:rPr lang="en-GB" b="1" dirty="0"/>
              <a:t> </a:t>
            </a:r>
            <a:r>
              <a:rPr lang="en-GB" dirty="0"/>
              <a:t>– hysterical, humorous, amusing, entertaining </a:t>
            </a:r>
          </a:p>
          <a:p>
            <a:pPr algn="ctr">
              <a:lnSpc>
                <a:spcPct val="150000"/>
              </a:lnSpc>
            </a:pPr>
            <a:r>
              <a:rPr lang="en-GB" b="1" dirty="0">
                <a:solidFill>
                  <a:srgbClr val="A673AE"/>
                </a:solidFill>
              </a:rPr>
              <a:t>Student</a:t>
            </a:r>
            <a:r>
              <a:rPr lang="en-GB" b="1" dirty="0"/>
              <a:t> </a:t>
            </a:r>
            <a:r>
              <a:rPr lang="en-GB" dirty="0"/>
              <a:t>– pupil, scholar, schoolboy, schoolgirl </a:t>
            </a:r>
          </a:p>
          <a:p>
            <a:pPr algn="ctr">
              <a:lnSpc>
                <a:spcPct val="150000"/>
              </a:lnSpc>
            </a:pPr>
            <a:r>
              <a:rPr lang="en-GB" b="1" dirty="0">
                <a:solidFill>
                  <a:srgbClr val="A673AE"/>
                </a:solidFill>
              </a:rPr>
              <a:t>Lazy</a:t>
            </a:r>
            <a:r>
              <a:rPr lang="en-GB" b="1" dirty="0"/>
              <a:t> </a:t>
            </a:r>
            <a:r>
              <a:rPr lang="en-GB" dirty="0"/>
              <a:t>– idle, sluggish, indolent, slothful</a:t>
            </a:r>
            <a:endParaRPr lang="en-GB" sz="2800" dirty="0"/>
          </a:p>
        </p:txBody>
      </p:sp>
      <p:sp>
        <p:nvSpPr>
          <p:cNvPr id="5" name="Rectangle 4"/>
          <p:cNvSpPr/>
          <p:nvPr/>
        </p:nvSpPr>
        <p:spPr>
          <a:xfrm>
            <a:off x="440419" y="276910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synonyms: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A synonym is a word that has the same, or similar, meaning </a:t>
            </a:r>
            <a:br>
              <a:rPr lang="en-GB" dirty="0"/>
            </a:br>
            <a:r>
              <a:rPr lang="en-GB" dirty="0"/>
              <a:t>as another word. Synonyms can be found in a thesaurus. </a:t>
            </a:r>
          </a:p>
          <a:p>
            <a:pPr algn="ctr"/>
            <a:r>
              <a:rPr lang="en-GB" dirty="0"/>
              <a:t>Synonyms are used in poetry to be more graphic </a:t>
            </a:r>
            <a:br>
              <a:rPr lang="en-GB" dirty="0"/>
            </a:br>
            <a:r>
              <a:rPr lang="en-GB" dirty="0"/>
              <a:t>and to give a broader description.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929" y="4216765"/>
            <a:ext cx="2462881" cy="2907626"/>
          </a:xfrm>
          <a:prstGeom prst="rect">
            <a:avLst/>
          </a:prstGeom>
        </p:spPr>
      </p:pic>
    </p:spTree>
    <p:extLst>
      <p:ext uri="{BB962C8B-B14F-4D97-AF65-F5344CB8AC3E}">
        <p14:creationId xmlns:p14="http://schemas.microsoft.com/office/powerpoint/2010/main" val="265065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975" y="208176"/>
            <a:ext cx="8220075" cy="994306"/>
          </a:xfrm>
        </p:spPr>
        <p:txBody>
          <a:bodyPr/>
          <a:lstStyle/>
          <a:p>
            <a:r>
              <a:rPr lang="en-GB" dirty="0"/>
              <a:t>Using Repetition </a:t>
            </a:r>
          </a:p>
        </p:txBody>
      </p:sp>
      <p:sp>
        <p:nvSpPr>
          <p:cNvPr id="5" name="Rectangle 4"/>
          <p:cNvSpPr/>
          <p:nvPr/>
        </p:nvSpPr>
        <p:spPr>
          <a:xfrm>
            <a:off x="440419" y="1021532"/>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smtClean="0"/>
              <a:t>This week we are going to focus on poems with repetition.  </a:t>
            </a:r>
            <a:endParaRPr lang="en-GB" dirty="0"/>
          </a:p>
        </p:txBody>
      </p:sp>
      <p:sp>
        <p:nvSpPr>
          <p:cNvPr id="6" name="TextBox 5"/>
          <p:cNvSpPr txBox="1"/>
          <p:nvPr/>
        </p:nvSpPr>
        <p:spPr>
          <a:xfrm>
            <a:off x="1358539" y="1531026"/>
            <a:ext cx="6888480" cy="923330"/>
          </a:xfrm>
          <a:prstGeom prst="rect">
            <a:avLst/>
          </a:prstGeom>
          <a:noFill/>
        </p:spPr>
        <p:txBody>
          <a:bodyPr wrap="square" rtlCol="0">
            <a:spAutoFit/>
          </a:bodyPr>
          <a:lstStyle/>
          <a:p>
            <a:r>
              <a:rPr lang="en-GB" dirty="0" smtClean="0"/>
              <a:t>I have written a poem. Can you tell your grown up what is being repeated in my poem and what </a:t>
            </a:r>
            <a:r>
              <a:rPr lang="en-GB" dirty="0" smtClean="0"/>
              <a:t>is not </a:t>
            </a:r>
            <a:r>
              <a:rPr lang="en-GB" dirty="0" smtClean="0"/>
              <a:t>the same? </a:t>
            </a:r>
            <a:r>
              <a:rPr lang="en-GB" dirty="0" smtClean="0"/>
              <a:t>What did you like about the poem?</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1870" y="2454356"/>
            <a:ext cx="4910727" cy="3997103"/>
          </a:xfrm>
          <a:prstGeom prst="rect">
            <a:avLst/>
          </a:prstGeom>
        </p:spPr>
      </p:pic>
    </p:spTree>
    <p:extLst>
      <p:ext uri="{BB962C8B-B14F-4D97-AF65-F5344CB8AC3E}">
        <p14:creationId xmlns:p14="http://schemas.microsoft.com/office/powerpoint/2010/main" val="415554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194</TotalTime>
  <Words>728</Words>
  <Application>Microsoft Office PowerPoint</Application>
  <PresentationFormat>On-screen Show (4:3)</PresentationFormat>
  <Paragraphs>74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Twinkl</vt:lpstr>
      <vt:lpstr>Office Theme</vt:lpstr>
      <vt:lpstr>PowerPoint Presentation</vt:lpstr>
      <vt:lpstr>Poetry</vt:lpstr>
      <vt:lpstr>Poetry</vt:lpstr>
      <vt:lpstr>Adjective Poetry</vt:lpstr>
      <vt:lpstr>Using Repetition </vt:lpstr>
      <vt:lpstr>Alliteration</vt:lpstr>
      <vt:lpstr>Chorus</vt:lpstr>
      <vt:lpstr>Rhyme  </vt:lpstr>
      <vt:lpstr>Simile </vt:lpstr>
      <vt:lpstr>Synonym  </vt:lpstr>
      <vt:lpstr>Using Repetition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Maddison Wells</dc:creator>
  <cp:lastModifiedBy>Mrs Geere</cp:lastModifiedBy>
  <cp:revision>32</cp:revision>
  <dcterms:created xsi:type="dcterms:W3CDTF">2019-06-13T06:07:58Z</dcterms:created>
  <dcterms:modified xsi:type="dcterms:W3CDTF">2020-05-12T11:35:05Z</dcterms:modified>
</cp:coreProperties>
</file>