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0"/>
  </p:handoutMasterIdLst>
  <p:sldIdLst>
    <p:sldId id="261" r:id="rId2"/>
    <p:sldId id="258" r:id="rId3"/>
    <p:sldId id="263" r:id="rId4"/>
    <p:sldId id="264" r:id="rId5"/>
    <p:sldId id="267" r:id="rId6"/>
    <p:sldId id="288" r:id="rId7"/>
    <p:sldId id="286" r:id="rId8"/>
    <p:sldId id="291" r:id="rId9"/>
    <p:sldId id="293" r:id="rId10"/>
    <p:sldId id="295" r:id="rId11"/>
    <p:sldId id="297" r:id="rId12"/>
    <p:sldId id="281" r:id="rId13"/>
    <p:sldId id="282" r:id="rId14"/>
    <p:sldId id="283" r:id="rId15"/>
    <p:sldId id="284" r:id="rId16"/>
    <p:sldId id="285" r:id="rId17"/>
    <p:sldId id="270" r:id="rId18"/>
    <p:sldId id="298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Md" panose="02000603050000020003" charset="0"/>
      <p:regular r:id="rId25"/>
    </p:embeddedFont>
    <p:embeddedFont>
      <p:font typeface="Londrina Solid" panose="02000506000000020003" charset="0"/>
      <p:regular r:id="rId26"/>
    </p:embeddedFont>
    <p:embeddedFont>
      <p:font typeface="BPreplay" panose="02000503000000020004" charset="0"/>
      <p:regular r:id="rId27"/>
      <p:bold r:id="rId28"/>
      <p:italic r:id="rId29"/>
      <p:boldItalic r:id="rId30"/>
    </p:embeddedFont>
    <p:embeddedFont>
      <p:font typeface="Sassoon Infant Rg" panose="02000503030000020003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8CDB"/>
    <a:srgbClr val="B8E1FF"/>
    <a:srgbClr val="C19AB7"/>
    <a:srgbClr val="9C95DC"/>
    <a:srgbClr val="4267AC"/>
    <a:srgbClr val="FA7921"/>
    <a:srgbClr val="9BC53D"/>
    <a:srgbClr val="5BC0EB"/>
    <a:srgbClr val="E55934"/>
    <a:srgbClr val="83BF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www.bbc.co.uk/education/clips/zy2qxnb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15260" y="6462558"/>
            <a:ext cx="3905661" cy="212228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 | Year 5 | Properties and Changes of Materials | Brighter Bulbs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Properties and Changes of Materials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9F5F282-858C-4C5B-865D-3FF0991771D4}"/>
              </a:ext>
            </a:extLst>
          </p:cNvPr>
          <p:cNvSpPr/>
          <p:nvPr/>
        </p:nvSpPr>
        <p:spPr>
          <a:xfrm>
            <a:off x="755653" y="1899110"/>
            <a:ext cx="76327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8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Brighter Bulbs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+mn-lt"/>
              </a:rPr>
              <a:t>I can investigate which electrical conductors make a bulb shine brightest.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identify electrical conductors and insulators.</a:t>
            </a:r>
          </a:p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that some materials are better conductors than others.</a:t>
            </a:r>
          </a:p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plan and carry out an investigation to find the best electrical conductor.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1" y="736478"/>
            <a:ext cx="8220075" cy="990227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777051"/>
            <a:ext cx="7632700" cy="1628260"/>
          </a:xfrm>
          <a:prstGeom prst="roundRect">
            <a:avLst>
              <a:gd name="adj" fmla="val 9062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Electricity can travel easily through </a:t>
            </a:r>
            <a:r>
              <a:rPr lang="en-GB" sz="2000" dirty="0">
                <a:solidFill>
                  <a:schemeClr val="tx1"/>
                </a:solidFill>
                <a:latin typeface="Londrina Solid" panose="02000506000000020003" pitchFamily="50" charset="0"/>
              </a:rPr>
              <a:t>electrical conductors</a:t>
            </a:r>
            <a:r>
              <a:rPr lang="en-GB" sz="2000" dirty="0">
                <a:solidFill>
                  <a:schemeClr val="bg1"/>
                </a:solidFill>
              </a:rPr>
              <a:t>,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but some materials do not let electricity pass through them.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These are known as </a:t>
            </a:r>
            <a:r>
              <a:rPr lang="en-GB" sz="2000" dirty="0">
                <a:solidFill>
                  <a:schemeClr val="tx1"/>
                </a:solidFill>
                <a:latin typeface="Londrina Solid" panose="02000506000000020003" pitchFamily="50" charset="0"/>
              </a:rPr>
              <a:t>electrical insulators</a:t>
            </a:r>
            <a:r>
              <a:rPr lang="en-GB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800474" y="3516923"/>
            <a:ext cx="4587875" cy="2575902"/>
          </a:xfrm>
          <a:prstGeom prst="roundRect">
            <a:avLst>
              <a:gd name="adj" fmla="val 6208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55650" y="3516923"/>
            <a:ext cx="2940050" cy="2575902"/>
          </a:xfrm>
          <a:prstGeom prst="roundRect">
            <a:avLst>
              <a:gd name="adj" fmla="val 5574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Watch this clip to see some materials that are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electrical conductors or insulators.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E0889D-A500-44F5-AED8-BC37D8DEC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884" y="3625196"/>
            <a:ext cx="4249280" cy="2359356"/>
          </a:xfrm>
          <a:prstGeom prst="rect">
            <a:avLst/>
          </a:prstGeom>
        </p:spPr>
      </p:pic>
      <p:pic>
        <p:nvPicPr>
          <p:cNvPr id="8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092" y="4269236"/>
            <a:ext cx="1074865" cy="107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49" y="1949450"/>
            <a:ext cx="4016375" cy="1374775"/>
          </a:xfrm>
          <a:prstGeom prst="roundRect">
            <a:avLst>
              <a:gd name="adj" fmla="val 4050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know that metals are electrical conductors, but which other materials conduct electricity?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49" y="3429000"/>
            <a:ext cx="4016374" cy="2663825"/>
          </a:xfrm>
          <a:prstGeom prst="roundRect">
            <a:avLst>
              <a:gd name="adj" fmla="val 2654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You are going to play a game to identify electrical conductors and insulators.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Look at each material and decide if it is an electrical conductor or insulator.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Hold up your conductor card or your insulator card to show your choice.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Your teacher will reveal the answer.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895850" y="1949450"/>
            <a:ext cx="3473450" cy="4143375"/>
          </a:xfrm>
          <a:prstGeom prst="roundRect">
            <a:avLst>
              <a:gd name="adj" fmla="val 1980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593E15-52FF-4F4F-AEB0-E2B147A1C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475" y="2207581"/>
            <a:ext cx="3084843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060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Tap water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D5E1C3-32E8-47FE-843C-713C65829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3397" y="2785169"/>
            <a:ext cx="2097206" cy="30116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3450" y="3567914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Conductor</a:t>
            </a:r>
          </a:p>
        </p:txBody>
      </p:sp>
    </p:spTree>
    <p:extLst>
      <p:ext uri="{BB962C8B-B14F-4D97-AF65-F5344CB8AC3E}">
        <p14:creationId xmlns:p14="http://schemas.microsoft.com/office/powerpoint/2010/main" val="217807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  <a:ln>
            <a:solidFill>
              <a:srgbClr val="C19AB7"/>
            </a:solidFill>
          </a:ln>
        </p:spPr>
      </p:pic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Drinks Can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33683B-EC3F-48FA-B173-81345C832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2762" y="2784077"/>
            <a:ext cx="1798476" cy="31214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Conductor</a:t>
            </a:r>
          </a:p>
        </p:txBody>
      </p:sp>
    </p:spTree>
    <p:extLst>
      <p:ext uri="{BB962C8B-B14F-4D97-AF65-F5344CB8AC3E}">
        <p14:creationId xmlns:p14="http://schemas.microsoft.com/office/powerpoint/2010/main" val="116444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Paper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05CD36-663C-4800-B12F-69B5B4955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834" y="2498696"/>
            <a:ext cx="3334801" cy="36944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Insulator</a:t>
            </a:r>
          </a:p>
        </p:txBody>
      </p:sp>
    </p:spTree>
    <p:extLst>
      <p:ext uri="{BB962C8B-B14F-4D97-AF65-F5344CB8AC3E}">
        <p14:creationId xmlns:p14="http://schemas.microsoft.com/office/powerpoint/2010/main" val="286477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2p Coin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874398-E74F-46FB-8AE5-2F52CD6DF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3222" y="2785169"/>
            <a:ext cx="5712447" cy="301168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Conductor</a:t>
            </a:r>
          </a:p>
        </p:txBody>
      </p:sp>
    </p:spTree>
    <p:extLst>
      <p:ext uri="{BB962C8B-B14F-4D97-AF65-F5344CB8AC3E}">
        <p14:creationId xmlns:p14="http://schemas.microsoft.com/office/powerpoint/2010/main" val="16582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Rubber Gloves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CA112D-9537-4A7D-90CD-59008B78BE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196" y="2668243"/>
            <a:ext cx="6224555" cy="32372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Insulator</a:t>
            </a:r>
          </a:p>
        </p:txBody>
      </p:sp>
    </p:spTree>
    <p:extLst>
      <p:ext uri="{BB962C8B-B14F-4D97-AF65-F5344CB8AC3E}">
        <p14:creationId xmlns:p14="http://schemas.microsoft.com/office/powerpoint/2010/main" val="113507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Autofit/>
          </a:bodyPr>
          <a:lstStyle/>
          <a:p>
            <a:pPr algn="ctr"/>
            <a:r>
              <a:rPr lang="en-GB" b="0" dirty="0">
                <a:latin typeface="+mn-lt"/>
              </a:rPr>
              <a:t>Electrical Conductors </a:t>
            </a:r>
            <a:br>
              <a:rPr lang="en-GB" b="0" dirty="0">
                <a:latin typeface="+mn-lt"/>
              </a:rPr>
            </a:br>
            <a:r>
              <a:rPr lang="en-GB" b="0" dirty="0">
                <a:latin typeface="+mn-lt"/>
              </a:rPr>
              <a:t>and Insulators</a:t>
            </a:r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981200"/>
            <a:ext cx="7632700" cy="4111625"/>
          </a:xfrm>
          <a:prstGeom prst="roundRect">
            <a:avLst>
              <a:gd name="adj" fmla="val 4389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0885" y="1972333"/>
            <a:ext cx="7632700" cy="10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Londrina Solid" panose="02000506000000020003" pitchFamily="50" charset="0"/>
              </a:rPr>
              <a:t>Glass Window</a:t>
            </a:r>
          </a:p>
        </p:txBody>
      </p:sp>
      <p:sp>
        <p:nvSpPr>
          <p:cNvPr id="3" name="Rectangle 2"/>
          <p:cNvSpPr/>
          <p:nvPr/>
        </p:nvSpPr>
        <p:spPr>
          <a:xfrm>
            <a:off x="933450" y="2676525"/>
            <a:ext cx="7248525" cy="3228975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EBB28E-A178-4ACE-913B-29A50C604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115" y="2800411"/>
            <a:ext cx="2511770" cy="29812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33449" y="3791946"/>
            <a:ext cx="7248525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Londrina Solid" panose="02000506000000020003" pitchFamily="50" charset="0"/>
              </a:rPr>
              <a:t>Electrical Insulator</a:t>
            </a:r>
          </a:p>
        </p:txBody>
      </p:sp>
    </p:spTree>
    <p:extLst>
      <p:ext uri="{BB962C8B-B14F-4D97-AF65-F5344CB8AC3E}">
        <p14:creationId xmlns:p14="http://schemas.microsoft.com/office/powerpoint/2010/main" val="103992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266698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Conductors and Resistance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1" y="1438275"/>
            <a:ext cx="3502024" cy="371475"/>
          </a:xfrm>
          <a:prstGeom prst="rect">
            <a:avLst/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These items are all electrical conductors.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09750"/>
            <a:ext cx="3502025" cy="4181475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14685" y="1438275"/>
            <a:ext cx="3973666" cy="4552950"/>
          </a:xfrm>
          <a:prstGeom prst="rect">
            <a:avLst/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Some conductors make it easier for electricity to pass through them than others.</a:t>
            </a:r>
          </a:p>
          <a:p>
            <a:r>
              <a:rPr lang="en-GB" sz="1600" dirty="0"/>
              <a:t>All materials have some electrical resistance. </a:t>
            </a:r>
          </a:p>
          <a:p>
            <a:endParaRPr lang="en-GB" sz="1600" dirty="0"/>
          </a:p>
          <a:p>
            <a:r>
              <a:rPr lang="en-GB" sz="1600" dirty="0"/>
              <a:t>Resistance is the opposition to the flow of electricity through a material.</a:t>
            </a:r>
          </a:p>
          <a:p>
            <a:r>
              <a:rPr lang="en-GB" sz="1600" dirty="0"/>
              <a:t>Electrical insulators have a very high resistance and it is very hard for electricity to travel through these objects.</a:t>
            </a:r>
          </a:p>
          <a:p>
            <a:endParaRPr lang="en-GB" sz="1600" dirty="0"/>
          </a:p>
          <a:p>
            <a:r>
              <a:rPr lang="en-GB" sz="1600" dirty="0"/>
              <a:t>Electrical conductors have very low resistance and it is very easy for electricity to pass through them.</a:t>
            </a:r>
          </a:p>
          <a:p>
            <a:endParaRPr lang="en-GB" sz="1600" dirty="0"/>
          </a:p>
          <a:p>
            <a:r>
              <a:rPr lang="en-GB" sz="1600" dirty="0"/>
              <a:t>Different conductors have different levels of resistance, so even through they can all conduct electricity, some allow electricity to flow through easier than others.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754AF3-362C-47F9-9CA9-3A8F1BFA2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49" y="2052868"/>
            <a:ext cx="3328704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31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Football Floodlights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828801"/>
            <a:ext cx="3540125" cy="3810000"/>
          </a:xfrm>
          <a:prstGeom prst="roundRect">
            <a:avLst>
              <a:gd name="adj" fmla="val 6933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A football team need new floodlights to illuminate their football pitch for evening games. </a:t>
            </a:r>
          </a:p>
          <a:p>
            <a:endParaRPr lang="en-GB" dirty="0"/>
          </a:p>
          <a:p>
            <a:r>
              <a:rPr lang="en-GB" dirty="0"/>
              <a:t>They need to find the best conductors for the circuits in their lights, so that the bulbs in the lights shine as brightly as possible. </a:t>
            </a:r>
          </a:p>
          <a:p>
            <a:endParaRPr lang="en-GB" dirty="0"/>
          </a:p>
          <a:p>
            <a:r>
              <a:rPr lang="en-GB" dirty="0"/>
              <a:t>They want you to investigate the best electrical conductors, and present your recommendation for which material they should use.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429125" y="1828801"/>
            <a:ext cx="3959225" cy="3810000"/>
          </a:xfrm>
          <a:prstGeom prst="roundRect">
            <a:avLst>
              <a:gd name="adj" fmla="val 5667"/>
            </a:avLst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4143B7-349A-46E4-A0CA-62A4F8474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2344" y="1962759"/>
            <a:ext cx="3712786" cy="354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962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Brighter Bulbs</a:t>
            </a:r>
          </a:p>
        </p:txBody>
      </p:sp>
      <p:pic>
        <p:nvPicPr>
          <p:cNvPr id="4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814302"/>
            <a:ext cx="7632700" cy="534104"/>
          </a:xfrm>
          <a:prstGeom prst="round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You will test different materials in a circuit to see which ones conduct electricity best.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2466975"/>
            <a:ext cx="7632700" cy="3248025"/>
          </a:xfrm>
          <a:prstGeom prst="roundRect">
            <a:avLst>
              <a:gd name="adj" fmla="val 3606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152525" y="2936825"/>
            <a:ext cx="36766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You will be able to tell which conductors are the best as they will make the bulb light up the brightest.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You could observe the bulb each time to see how bright it is, or you could measure the light levels using a light sensor.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624CA2-2233-4851-8652-17D7E2AB0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1497" y="2661351"/>
            <a:ext cx="2054530" cy="285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26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198" y="219073"/>
            <a:ext cx="8220075" cy="1595581"/>
          </a:xfrm>
        </p:spPr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Brighter Bulbs</a:t>
            </a:r>
          </a:p>
        </p:txBody>
      </p:sp>
      <p:pic>
        <p:nvPicPr>
          <p:cNvPr id="5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479600"/>
            <a:ext cx="3740150" cy="4406850"/>
          </a:xfrm>
          <a:prstGeom prst="roundRect">
            <a:avLst>
              <a:gd name="adj" fmla="val 4937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/>
              <a:t>Use your Brighter Bulbs Activity Sheet to order the materials you test from the worst conductor to the best conductor.</a:t>
            </a:r>
          </a:p>
          <a:p>
            <a:endParaRPr lang="en-GB" dirty="0"/>
          </a:p>
          <a:p>
            <a:r>
              <a:rPr lang="en-GB" dirty="0"/>
              <a:t>Plan your presentation to the football team on your Activity Sheet.</a:t>
            </a:r>
          </a:p>
          <a:p>
            <a:endParaRPr lang="en-GB" dirty="0"/>
          </a:p>
          <a:p>
            <a:r>
              <a:rPr lang="en-GB" dirty="0"/>
              <a:t>You may film your presentation to the footballers, or you may present it to your class.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657725" y="1479600"/>
            <a:ext cx="3730625" cy="4406850"/>
          </a:xfrm>
          <a:prstGeom prst="roundRect">
            <a:avLst>
              <a:gd name="adj" fmla="val 4937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1E39DB-A5B8-4D34-BC71-26410B369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5669" y="2052216"/>
            <a:ext cx="2536156" cy="34750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332F6C3-2CB7-41C4-9B45-E61BE1983B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6802" y="4462858"/>
            <a:ext cx="1152244" cy="130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278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Football Feedback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55650" y="1643463"/>
            <a:ext cx="3387725" cy="4042962"/>
          </a:xfrm>
          <a:prstGeom prst="roundRect">
            <a:avLst>
              <a:gd name="adj" fmla="val 6264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/>
              <a:t>Thankyou for testing the different materials. </a:t>
            </a:r>
          </a:p>
          <a:p>
            <a:endParaRPr lang="en-GB" dirty="0"/>
          </a:p>
          <a:p>
            <a:r>
              <a:rPr lang="en-GB" dirty="0"/>
              <a:t>Did all your group recommend the same materials for </a:t>
            </a:r>
            <a:r>
              <a:rPr lang="en-GB"/>
              <a:t>our floodlights</a:t>
            </a:r>
            <a:r>
              <a:rPr lang="en-GB" dirty="0"/>
              <a:t>?</a:t>
            </a:r>
          </a:p>
          <a:p>
            <a:endParaRPr lang="en-GB" dirty="0"/>
          </a:p>
          <a:p>
            <a:r>
              <a:rPr lang="en-GB" dirty="0"/>
              <a:t>We will try out your suggestions.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79900" y="1643463"/>
            <a:ext cx="4108450" cy="2961358"/>
          </a:xfrm>
          <a:prstGeom prst="roundRect">
            <a:avLst>
              <a:gd name="adj" fmla="val 6264"/>
            </a:avLst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279900" y="4743451"/>
            <a:ext cx="4108450" cy="942974"/>
          </a:xfrm>
          <a:prstGeom prst="roundRect">
            <a:avLst>
              <a:gd name="adj" fmla="val 18577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Were there any differences in your results? Can you give a reason why or why not?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DD63B-EFBE-4FA8-9924-5B3D11F99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512" y="1873576"/>
            <a:ext cx="3993226" cy="27312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E879CB-3A22-433A-BD0B-F647D71374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376" y="4218041"/>
            <a:ext cx="1280271" cy="12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932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zh-CN" dirty="0">
                <a:latin typeface="+mn-lt"/>
              </a:rPr>
              <a:t>I can investigate which electrical conductors make a bulb shine brightest.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identify electrical conductors and insulators.</a:t>
            </a:r>
          </a:p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that some materials are better conductors than others.</a:t>
            </a:r>
          </a:p>
          <a:p>
            <a:r>
              <a:rPr lang="en-US" altLang="en-US" dirty="0">
                <a:latin typeface="+mn-lt"/>
                <a:cs typeface="Sassoon Infant Rg" panose="02000503030000020003" pitchFamily="50" charset="0"/>
                <a:sym typeface="Sassoon Infant Rg" panose="02000503030000020003" pitchFamily="50" charset="0"/>
              </a:rPr>
              <a:t>I can plan and carry out an investigation to find the best electrical conductor.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87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6334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1276</TotalTime>
  <Words>613</Words>
  <Application>Microsoft Office PowerPoint</Application>
  <PresentationFormat>On-screen Show (4:3)</PresentationFormat>
  <Paragraphs>86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Sassoon Infant Md</vt:lpstr>
      <vt:lpstr>Londrina Solid</vt:lpstr>
      <vt:lpstr>BPreplay</vt:lpstr>
      <vt:lpstr>Sassoon Infant Rg</vt:lpstr>
      <vt:lpstr>Office Theme</vt:lpstr>
      <vt:lpstr>Science</vt:lpstr>
      <vt:lpstr>PowerPoint Presentation</vt:lpstr>
      <vt:lpstr>PowerPoint Presentation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Electrical Conductors  and Insulators</vt:lpstr>
      <vt:lpstr>Conductors and Resistance</vt:lpstr>
      <vt:lpstr>Football Floodlights</vt:lpstr>
      <vt:lpstr>Brighter Bulbs</vt:lpstr>
      <vt:lpstr>Brighter Bulbs</vt:lpstr>
      <vt:lpstr>Football Feedback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Ball</cp:lastModifiedBy>
  <cp:revision>99</cp:revision>
  <dcterms:created xsi:type="dcterms:W3CDTF">2014-10-01T16:09:27Z</dcterms:created>
  <dcterms:modified xsi:type="dcterms:W3CDTF">2020-07-08T08:31:11Z</dcterms:modified>
</cp:coreProperties>
</file>